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2" r:id="rId1"/>
  </p:sldMasterIdLst>
  <p:notesMasterIdLst>
    <p:notesMasterId r:id="rId16"/>
  </p:notesMasterIdLst>
  <p:handoutMasterIdLst>
    <p:handoutMasterId r:id="rId17"/>
  </p:handoutMasterIdLst>
  <p:sldIdLst>
    <p:sldId id="341" r:id="rId2"/>
    <p:sldId id="390" r:id="rId3"/>
    <p:sldId id="371" r:id="rId4"/>
    <p:sldId id="395" r:id="rId5"/>
    <p:sldId id="396" r:id="rId6"/>
    <p:sldId id="397" r:id="rId7"/>
    <p:sldId id="401" r:id="rId8"/>
    <p:sldId id="403" r:id="rId9"/>
    <p:sldId id="324" r:id="rId10"/>
    <p:sldId id="384" r:id="rId11"/>
    <p:sldId id="385" r:id="rId12"/>
    <p:sldId id="388" r:id="rId13"/>
    <p:sldId id="389" r:id="rId14"/>
    <p:sldId id="405" r:id="rId15"/>
  </p:sldIdLst>
  <p:sldSz cx="9144000" cy="6858000" type="screen4x3"/>
  <p:notesSz cx="6997700" cy="92837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3CD74"/>
    <a:srgbClr val="BA0003"/>
    <a:srgbClr val="62139E"/>
    <a:srgbClr val="219797"/>
    <a:srgbClr val="EEB42D"/>
    <a:srgbClr val="EED4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Açık Stil 3 - Vurgu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25E5076-3810-47DD-B79F-674D7AD40C01}" styleName="Koyu Stil 1 - Vurgu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00" autoAdjust="0"/>
    <p:restoredTop sz="94700" autoAdjust="0"/>
  </p:normalViewPr>
  <p:slideViewPr>
    <p:cSldViewPr>
      <p:cViewPr varScale="1">
        <p:scale>
          <a:sx n="72" d="100"/>
          <a:sy n="72" d="100"/>
        </p:scale>
        <p:origin x="1278"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defTabSz="912813" eaLnBrk="1" hangingPunct="1">
              <a:defRPr sz="1200">
                <a:latin typeface="Verdana" pitchFamily="34" charset="0"/>
              </a:defRPr>
            </a:lvl1pPr>
          </a:lstStyle>
          <a:p>
            <a:endParaRPr lang="tr-TR"/>
          </a:p>
        </p:txBody>
      </p:sp>
      <p:sp>
        <p:nvSpPr>
          <p:cNvPr id="71683"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defTabSz="912813" eaLnBrk="1" hangingPunct="1">
              <a:defRPr sz="1200">
                <a:latin typeface="Verdana" pitchFamily="34" charset="0"/>
              </a:defRPr>
            </a:lvl1pPr>
          </a:lstStyle>
          <a:p>
            <a:endParaRPr lang="tr-TR"/>
          </a:p>
        </p:txBody>
      </p:sp>
      <p:sp>
        <p:nvSpPr>
          <p:cNvPr id="71684"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defTabSz="912813" eaLnBrk="1" hangingPunct="1">
              <a:defRPr sz="1200">
                <a:latin typeface="Verdana" pitchFamily="34" charset="0"/>
              </a:defRPr>
            </a:lvl1pPr>
          </a:lstStyle>
          <a:p>
            <a:endParaRPr lang="tr-TR"/>
          </a:p>
        </p:txBody>
      </p:sp>
      <p:sp>
        <p:nvSpPr>
          <p:cNvPr id="71685"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defTabSz="912813" eaLnBrk="1" hangingPunct="1">
              <a:defRPr sz="1200">
                <a:latin typeface="Verdana" pitchFamily="34" charset="0"/>
              </a:defRPr>
            </a:lvl1pPr>
          </a:lstStyle>
          <a:p>
            <a:fld id="{0C78BD82-33C6-4305-AFDF-2E4F73F4E804}" type="slidenum">
              <a:rPr lang="tr-TR"/>
              <a:pPr/>
              <a:t>‹#›</a:t>
            </a:fld>
            <a:endParaRPr lang="tr-TR"/>
          </a:p>
        </p:txBody>
      </p:sp>
    </p:spTree>
    <p:extLst>
      <p:ext uri="{BB962C8B-B14F-4D97-AF65-F5344CB8AC3E}">
        <p14:creationId xmlns:p14="http://schemas.microsoft.com/office/powerpoint/2010/main" val="19469629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3013" tIns="46508" rIns="93013" bIns="46508" numCol="1" anchor="t" anchorCtr="0" compatLnSpc="1">
            <a:prstTxWarp prst="textNoShape">
              <a:avLst/>
            </a:prstTxWarp>
          </a:bodyPr>
          <a:lstStyle>
            <a:lvl1pPr defTabSz="930275" eaLnBrk="1" hangingPunct="1">
              <a:defRPr sz="1200">
                <a:latin typeface="Verdana" pitchFamily="34" charset="0"/>
              </a:defRPr>
            </a:lvl1pPr>
          </a:lstStyle>
          <a:p>
            <a:endParaRPr lang="tr-TR"/>
          </a:p>
        </p:txBody>
      </p:sp>
      <p:sp>
        <p:nvSpPr>
          <p:cNvPr id="60419" name="Rectangle 3"/>
          <p:cNvSpPr>
            <a:spLocks noGrp="1" noChangeArrowheads="1"/>
          </p:cNvSpPr>
          <p:nvPr>
            <p:ph type="dt" idx="1"/>
          </p:nvPr>
        </p:nvSpPr>
        <p:spPr bwMode="auto">
          <a:xfrm>
            <a:off x="3962400" y="0"/>
            <a:ext cx="3033713" cy="465138"/>
          </a:xfrm>
          <a:prstGeom prst="rect">
            <a:avLst/>
          </a:prstGeom>
          <a:noFill/>
          <a:ln w="9525">
            <a:noFill/>
            <a:miter lim="800000"/>
            <a:headEnd/>
            <a:tailEnd/>
          </a:ln>
          <a:effectLst/>
        </p:spPr>
        <p:txBody>
          <a:bodyPr vert="horz" wrap="square" lIns="93013" tIns="46508" rIns="93013" bIns="46508" numCol="1" anchor="t" anchorCtr="0" compatLnSpc="1">
            <a:prstTxWarp prst="textNoShape">
              <a:avLst/>
            </a:prstTxWarp>
          </a:bodyPr>
          <a:lstStyle>
            <a:lvl1pPr algn="r" defTabSz="930275" eaLnBrk="1" hangingPunct="1">
              <a:defRPr sz="1200">
                <a:latin typeface="Verdana" pitchFamily="34" charset="0"/>
              </a:defRPr>
            </a:lvl1pPr>
          </a:lstStyle>
          <a:p>
            <a:endParaRPr lang="tr-TR"/>
          </a:p>
        </p:txBody>
      </p:sp>
      <p:sp>
        <p:nvSpPr>
          <p:cNvPr id="26628"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60421"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3013" tIns="46508" rIns="93013" bIns="46508"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60422" name="Rectangle 6"/>
          <p:cNvSpPr>
            <a:spLocks noGrp="1" noChangeArrowheads="1"/>
          </p:cNvSpPr>
          <p:nvPr>
            <p:ph type="ftr" sz="quarter" idx="4"/>
          </p:nvPr>
        </p:nvSpPr>
        <p:spPr bwMode="auto">
          <a:xfrm>
            <a:off x="0" y="8816975"/>
            <a:ext cx="3033713" cy="465138"/>
          </a:xfrm>
          <a:prstGeom prst="rect">
            <a:avLst/>
          </a:prstGeom>
          <a:noFill/>
          <a:ln w="9525">
            <a:noFill/>
            <a:miter lim="800000"/>
            <a:headEnd/>
            <a:tailEnd/>
          </a:ln>
          <a:effectLst/>
        </p:spPr>
        <p:txBody>
          <a:bodyPr vert="horz" wrap="square" lIns="93013" tIns="46508" rIns="93013" bIns="46508" numCol="1" anchor="b" anchorCtr="0" compatLnSpc="1">
            <a:prstTxWarp prst="textNoShape">
              <a:avLst/>
            </a:prstTxWarp>
          </a:bodyPr>
          <a:lstStyle>
            <a:lvl1pPr defTabSz="930275" eaLnBrk="1" hangingPunct="1">
              <a:defRPr sz="1200">
                <a:latin typeface="Verdana" pitchFamily="34" charset="0"/>
              </a:defRPr>
            </a:lvl1pPr>
          </a:lstStyle>
          <a:p>
            <a:endParaRPr lang="tr-TR"/>
          </a:p>
        </p:txBody>
      </p:sp>
      <p:sp>
        <p:nvSpPr>
          <p:cNvPr id="60423" name="Rectangle 7"/>
          <p:cNvSpPr>
            <a:spLocks noGrp="1" noChangeArrowheads="1"/>
          </p:cNvSpPr>
          <p:nvPr>
            <p:ph type="sldNum" sz="quarter" idx="5"/>
          </p:nvPr>
        </p:nvSpPr>
        <p:spPr bwMode="auto">
          <a:xfrm>
            <a:off x="3962400" y="8816975"/>
            <a:ext cx="3033713" cy="465138"/>
          </a:xfrm>
          <a:prstGeom prst="rect">
            <a:avLst/>
          </a:prstGeom>
          <a:noFill/>
          <a:ln w="9525">
            <a:noFill/>
            <a:miter lim="800000"/>
            <a:headEnd/>
            <a:tailEnd/>
          </a:ln>
          <a:effectLst/>
        </p:spPr>
        <p:txBody>
          <a:bodyPr vert="horz" wrap="square" lIns="93013" tIns="46508" rIns="93013" bIns="46508" numCol="1" anchor="b" anchorCtr="0" compatLnSpc="1">
            <a:prstTxWarp prst="textNoShape">
              <a:avLst/>
            </a:prstTxWarp>
          </a:bodyPr>
          <a:lstStyle>
            <a:lvl1pPr algn="r" defTabSz="930275" eaLnBrk="1" hangingPunct="1">
              <a:defRPr sz="1200">
                <a:latin typeface="Verdana" pitchFamily="34" charset="0"/>
              </a:defRPr>
            </a:lvl1pPr>
          </a:lstStyle>
          <a:p>
            <a:fld id="{6AE09DC7-0D43-49BB-A9CF-DD3B20DED85E}" type="slidenum">
              <a:rPr lang="tr-TR"/>
              <a:pPr/>
              <a:t>‹#›</a:t>
            </a:fld>
            <a:endParaRPr lang="tr-TR"/>
          </a:p>
        </p:txBody>
      </p:sp>
    </p:spTree>
    <p:extLst>
      <p:ext uri="{BB962C8B-B14F-4D97-AF65-F5344CB8AC3E}">
        <p14:creationId xmlns:p14="http://schemas.microsoft.com/office/powerpoint/2010/main" val="2019208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B1EFCF22-F4B1-45BA-9327-5A707DC3FD5D}" type="slidenum">
              <a:rPr lang="tr-TR"/>
              <a:pPr/>
              <a:t>1</a:t>
            </a:fld>
            <a:endParaRPr lang="tr-T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tr-TR" smtClean="0"/>
          </a:p>
        </p:txBody>
      </p:sp>
    </p:spTree>
    <p:extLst>
      <p:ext uri="{BB962C8B-B14F-4D97-AF65-F5344CB8AC3E}">
        <p14:creationId xmlns:p14="http://schemas.microsoft.com/office/powerpoint/2010/main" val="2127100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D3BDA240-FB8A-4267-A68F-A362F72977B9}" type="slidenum">
              <a:rPr lang="tr-TR"/>
              <a:pPr/>
              <a:t>8</a:t>
            </a:fld>
            <a:endParaRPr lang="tr-T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tr-TR" smtClean="0"/>
          </a:p>
        </p:txBody>
      </p:sp>
    </p:spTree>
    <p:extLst>
      <p:ext uri="{BB962C8B-B14F-4D97-AF65-F5344CB8AC3E}">
        <p14:creationId xmlns:p14="http://schemas.microsoft.com/office/powerpoint/2010/main" val="555703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39C0363-F539-4CDC-8238-ADF0C3E248BB}" type="slidenum">
              <a:rPr lang="tr-TR"/>
              <a:pPr/>
              <a:t>9</a:t>
            </a:fld>
            <a:endParaRPr lang="tr-T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tr-TR" smtClean="0"/>
          </a:p>
        </p:txBody>
      </p:sp>
    </p:spTree>
    <p:extLst>
      <p:ext uri="{BB962C8B-B14F-4D97-AF65-F5344CB8AC3E}">
        <p14:creationId xmlns:p14="http://schemas.microsoft.com/office/powerpoint/2010/main" val="3727144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39C0363-F539-4CDC-8238-ADF0C3E248BB}" type="slidenum">
              <a:rPr lang="tr-TR"/>
              <a:pPr/>
              <a:t>10</a:t>
            </a:fld>
            <a:endParaRPr lang="tr-T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tr-TR" smtClean="0"/>
          </a:p>
        </p:txBody>
      </p:sp>
    </p:spTree>
    <p:extLst>
      <p:ext uri="{BB962C8B-B14F-4D97-AF65-F5344CB8AC3E}">
        <p14:creationId xmlns:p14="http://schemas.microsoft.com/office/powerpoint/2010/main" val="3377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39C0363-F539-4CDC-8238-ADF0C3E248BB}" type="slidenum">
              <a:rPr lang="tr-TR"/>
              <a:pPr/>
              <a:t>11</a:t>
            </a:fld>
            <a:endParaRPr lang="tr-T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tr-TR" smtClean="0"/>
          </a:p>
        </p:txBody>
      </p:sp>
    </p:spTree>
    <p:extLst>
      <p:ext uri="{BB962C8B-B14F-4D97-AF65-F5344CB8AC3E}">
        <p14:creationId xmlns:p14="http://schemas.microsoft.com/office/powerpoint/2010/main" val="941262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13E44CCC-4E99-4727-A373-B0E136F7E677}"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4DF08D11-ABDE-4F69-8B0C-449739BEC420}" type="slidenum">
              <a:rPr lang="tr-TR" smtClean="0"/>
              <a:pPr/>
              <a:t>‹#›</a:t>
            </a:fld>
            <a:endParaRPr lang="tr-TR"/>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C53E2E13-342B-4240-B1A0-D079C8341E5F}" type="slidenum">
              <a:rPr lang="tr-TR" smtClean="0"/>
              <a:pPr/>
              <a:t>‹#›</a:t>
            </a:fld>
            <a:endParaRPr lang="tr-TR"/>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B277F59-9D05-40A2-9FB2-B700CFCD0BC4}" type="slidenum">
              <a:rPr lang="tr-TR" smtClean="0"/>
              <a:pPr/>
              <a:t>‹#›</a:t>
            </a:fld>
            <a:endParaRPr lang="tr-TR"/>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B9E5828-21CA-4216-A06B-960A047336C6}"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5469CC6C-F6C7-441D-97E7-3B085D47825C}" type="slidenum">
              <a:rPr lang="tr-TR" smtClean="0"/>
              <a:pPr/>
              <a:t>‹#›</a:t>
            </a:fld>
            <a:endParaRPr lang="tr-TR"/>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E7463E66-064B-4EC2-A717-3FDD038A3F55}" type="slidenum">
              <a:rPr lang="tr-TR" smtClean="0"/>
              <a:pPr/>
              <a:t>‹#›</a:t>
            </a:fld>
            <a:endParaRPr lang="tr-TR"/>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EBC0A41C-7A4E-4A74-8A6F-A9DFC179ADB9}" type="slidenum">
              <a:rPr lang="tr-TR" smtClean="0"/>
              <a:pPr/>
              <a:t>‹#›</a:t>
            </a:fld>
            <a:endParaRPr lang="tr-TR"/>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72581174-82A7-4489-B9AA-7AE1E30818B9}"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214BDEFF-190B-4A19-819E-6B29C49AD325}" type="slidenum">
              <a:rPr lang="tr-TR" smtClean="0"/>
              <a:pPr/>
              <a:t>‹#›</a:t>
            </a:fld>
            <a:endParaRPr lang="tr-TR"/>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0D7991E-9383-4189-B8A3-09435A92F9C7}"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5000" r="-15000"/>
          </a:stretch>
        </a:blipFill>
        <a:effectLst/>
      </p:bgPr>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26CF7DA-ABBB-4EC9-A5BD-B81E2E937D44}"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293" r:id="rId1"/>
    <p:sldLayoutId id="2147484294" r:id="rId2"/>
    <p:sldLayoutId id="2147484295" r:id="rId3"/>
    <p:sldLayoutId id="2147484296" r:id="rId4"/>
    <p:sldLayoutId id="2147484297" r:id="rId5"/>
    <p:sldLayoutId id="2147484298" r:id="rId6"/>
    <p:sldLayoutId id="2147484299" r:id="rId7"/>
    <p:sldLayoutId id="2147484300" r:id="rId8"/>
    <p:sldLayoutId id="2147484301" r:id="rId9"/>
    <p:sldLayoutId id="2147484302" r:id="rId10"/>
    <p:sldLayoutId id="2147484303" r:id="rId11"/>
  </p:sldLayoutIdLst>
  <p:transition spd="med">
    <p:fade/>
  </p:transition>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00034" y="500042"/>
            <a:ext cx="8064896" cy="1093589"/>
          </a:xfrm>
        </p:spPr>
        <p:style>
          <a:lnRef idx="2">
            <a:schemeClr val="accent2"/>
          </a:lnRef>
          <a:fillRef idx="1">
            <a:schemeClr val="lt1"/>
          </a:fillRef>
          <a:effectRef idx="0">
            <a:schemeClr val="accent2"/>
          </a:effectRef>
          <a:fontRef idx="minor">
            <a:schemeClr val="dk1"/>
          </a:fontRef>
        </p:style>
        <p:txBody>
          <a:bodyPr>
            <a:noAutofit/>
          </a:bodyPr>
          <a:lstStyle/>
          <a:p>
            <a:pPr algn="ctr" eaLnBrk="1" hangingPunct="1"/>
            <a:r>
              <a:rPr lang="tr-TR" sz="3200" b="1" dirty="0" smtClean="0">
                <a:latin typeface="Calibri" pitchFamily="34" charset="0"/>
                <a:cs typeface="Times New Roman" pitchFamily="18" charset="0"/>
              </a:rPr>
              <a:t>KIRGIZİSTAN-TÜRKİYE MANAS ÜNİVERSİTESİ</a:t>
            </a:r>
            <a:br>
              <a:rPr lang="tr-TR" sz="3200" b="1" dirty="0" smtClean="0">
                <a:latin typeface="Calibri" pitchFamily="34" charset="0"/>
                <a:cs typeface="Times New Roman" pitchFamily="18" charset="0"/>
              </a:rPr>
            </a:br>
            <a:r>
              <a:rPr lang="tr-TR" sz="3200" b="1" dirty="0" smtClean="0">
                <a:latin typeface="Calibri" pitchFamily="34" charset="0"/>
                <a:cs typeface="Times New Roman" pitchFamily="18" charset="0"/>
              </a:rPr>
              <a:t>PERSONEL DAİRESİ BAŞKANLIĞI</a:t>
            </a:r>
          </a:p>
        </p:txBody>
      </p:sp>
      <p:sp>
        <p:nvSpPr>
          <p:cNvPr id="3075" name="Rectangle 3"/>
          <p:cNvSpPr>
            <a:spLocks noGrp="1" noChangeArrowheads="1"/>
          </p:cNvSpPr>
          <p:nvPr>
            <p:ph type="subTitle" idx="1"/>
          </p:nvPr>
        </p:nvSpPr>
        <p:spPr>
          <a:xfrm>
            <a:off x="1142976" y="2880232"/>
            <a:ext cx="7000924" cy="1152128"/>
          </a:xfrm>
        </p:spPr>
        <p:style>
          <a:lnRef idx="1">
            <a:schemeClr val="accent2"/>
          </a:lnRef>
          <a:fillRef idx="2">
            <a:schemeClr val="accent2"/>
          </a:fillRef>
          <a:effectRef idx="1">
            <a:schemeClr val="accent2"/>
          </a:effectRef>
          <a:fontRef idx="minor">
            <a:schemeClr val="dk1"/>
          </a:fontRef>
        </p:style>
        <p:txBody>
          <a:bodyPr>
            <a:noAutofit/>
          </a:bodyPr>
          <a:lstStyle/>
          <a:p>
            <a:pPr algn="ctr">
              <a:lnSpc>
                <a:spcPct val="200000"/>
              </a:lnSpc>
            </a:pPr>
            <a:r>
              <a:rPr lang="tr-TR" sz="3200" b="1" dirty="0" smtClean="0">
                <a:latin typeface="Calibri" pitchFamily="34" charset="0"/>
                <a:cs typeface="Times New Roman" pitchFamily="18" charset="0"/>
              </a:rPr>
              <a:t>İDARİ DEĞERLENDİRME TOPLANTISI</a:t>
            </a:r>
            <a:endParaRPr lang="tr-TR" sz="2400" b="1" dirty="0" smtClean="0">
              <a:solidFill>
                <a:schemeClr val="tx1"/>
              </a:solidFill>
              <a:latin typeface="Times New Roman" pitchFamily="18" charset="0"/>
              <a:cs typeface="Times New Roman" pitchFamily="18" charset="0"/>
            </a:endParaRPr>
          </a:p>
          <a:p>
            <a:pPr algn="ctr" eaLnBrk="1" hangingPunct="1"/>
            <a:endParaRPr lang="tr-TR" sz="2400" b="1" dirty="0" smtClean="0">
              <a:solidFill>
                <a:schemeClr val="tx1"/>
              </a:solidFill>
              <a:latin typeface="Times New Roman" pitchFamily="18" charset="0"/>
              <a:cs typeface="Times New Roman" pitchFamily="18" charset="0"/>
            </a:endParaRPr>
          </a:p>
          <a:p>
            <a:pPr algn="ctr" eaLnBrk="1" hangingPunct="1"/>
            <a:endParaRPr lang="tr-TR" sz="2400" b="1" dirty="0" smtClean="0">
              <a:solidFill>
                <a:schemeClr val="tx1"/>
              </a:solidFill>
              <a:latin typeface="Times New Roman" pitchFamily="18" charset="0"/>
              <a:cs typeface="Times New Roman" pitchFamily="18" charset="0"/>
            </a:endParaRPr>
          </a:p>
          <a:p>
            <a:pPr algn="ctr" eaLnBrk="1" hangingPunct="1"/>
            <a:r>
              <a:rPr lang="tr-TR" sz="2800" b="1" dirty="0" smtClean="0">
                <a:solidFill>
                  <a:schemeClr val="tx1"/>
                </a:solidFill>
                <a:latin typeface="Calibri" pitchFamily="34" charset="0"/>
                <a:cs typeface="Times New Roman" pitchFamily="18" charset="0"/>
              </a:rPr>
              <a:t>“Geleceğe… En İyiye…”</a:t>
            </a:r>
          </a:p>
          <a:p>
            <a:pPr algn="ctr" eaLnBrk="1" hangingPunct="1"/>
            <a:r>
              <a:rPr lang="tr-TR" sz="2400" b="1" dirty="0" smtClean="0">
                <a:solidFill>
                  <a:schemeClr val="tx1"/>
                </a:solidFill>
                <a:latin typeface="Calibri" pitchFamily="34" charset="0"/>
                <a:cs typeface="Times New Roman" pitchFamily="18" charset="0"/>
              </a:rPr>
              <a:t>Ocak 2015</a:t>
            </a:r>
          </a:p>
        </p:txBody>
      </p:sp>
      <p:sp>
        <p:nvSpPr>
          <p:cNvPr id="5" name="4 Dikdörtgen"/>
          <p:cNvSpPr/>
          <p:nvPr/>
        </p:nvSpPr>
        <p:spPr>
          <a:xfrm>
            <a:off x="0" y="2000240"/>
            <a:ext cx="9144000" cy="1428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28596" y="214290"/>
            <a:ext cx="8305800" cy="694430"/>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tr-TR" sz="2400" b="1" dirty="0" smtClean="0">
                <a:latin typeface="Calibri" panose="020F0502020204030204" pitchFamily="34" charset="0"/>
                <a:cs typeface="Times New Roman" pitchFamily="18" charset="0"/>
              </a:rPr>
              <a:t>2014-2015 EĞİTİM-ÖĞRETİM YILI </a:t>
            </a:r>
            <a:br>
              <a:rPr lang="tr-TR" sz="2400" b="1" dirty="0" smtClean="0">
                <a:latin typeface="Calibri" panose="020F0502020204030204" pitchFamily="34" charset="0"/>
                <a:cs typeface="Times New Roman" pitchFamily="18" charset="0"/>
              </a:rPr>
            </a:br>
            <a:r>
              <a:rPr lang="tr-TR" sz="2400" b="1" dirty="0" smtClean="0">
                <a:latin typeface="Calibri" panose="020F0502020204030204" pitchFamily="34" charset="0"/>
                <a:cs typeface="Times New Roman" pitchFamily="18" charset="0"/>
              </a:rPr>
              <a:t>GÜZ DÖNEMİNDE YAPILAN ÇALIŞMALAR</a:t>
            </a:r>
            <a:endParaRPr lang="tr-TR" sz="2400" b="1" dirty="0">
              <a:effectLst/>
              <a:latin typeface="Calibri" panose="020F0502020204030204" pitchFamily="34" charset="0"/>
            </a:endParaRPr>
          </a:p>
        </p:txBody>
      </p:sp>
      <p:sp>
        <p:nvSpPr>
          <p:cNvPr id="7171" name="Rectangle 3"/>
          <p:cNvSpPr>
            <a:spLocks noGrp="1" noChangeArrowheads="1"/>
          </p:cNvSpPr>
          <p:nvPr>
            <p:ph idx="1"/>
          </p:nvPr>
        </p:nvSpPr>
        <p:spPr>
          <a:xfrm>
            <a:off x="421122" y="1412776"/>
            <a:ext cx="8321578" cy="5159496"/>
          </a:xfrm>
        </p:spPr>
        <p:style>
          <a:lnRef idx="2">
            <a:schemeClr val="accent2"/>
          </a:lnRef>
          <a:fillRef idx="1">
            <a:schemeClr val="lt1"/>
          </a:fillRef>
          <a:effectRef idx="0">
            <a:schemeClr val="accent2"/>
          </a:effectRef>
          <a:fontRef idx="minor">
            <a:schemeClr val="dk1"/>
          </a:fontRef>
        </p:style>
        <p:txBody>
          <a:bodyPr>
            <a:normAutofit/>
          </a:bodyPr>
          <a:lstStyle/>
          <a:p>
            <a:pPr lvl="0" algn="just"/>
            <a:endParaRPr lang="tr-TR" sz="2400" dirty="0" smtClean="0"/>
          </a:p>
          <a:p>
            <a:pPr marL="360000" lvl="0" indent="-252000" algn="just">
              <a:spcBef>
                <a:spcPts val="1000"/>
              </a:spcBef>
            </a:pPr>
            <a:r>
              <a:rPr lang="tr-TR" sz="2600" dirty="0" smtClean="0">
                <a:latin typeface="Calibri" panose="020F0502020204030204" pitchFamily="34" charset="0"/>
              </a:rPr>
              <a:t>Başkanlığımız Otomasyon Programında maaş </a:t>
            </a:r>
            <a:r>
              <a:rPr lang="tr-TR" sz="2600" dirty="0" smtClean="0">
                <a:latin typeface="Calibri" panose="020F0502020204030204" pitchFamily="34" charset="0"/>
              </a:rPr>
              <a:t>bordroları ile SGK kesintilerinde yapılacak değişiklikler için yüklenici firma yetkilisi ile düzeltici ve geliştirici çalışmalar yapıldı.</a:t>
            </a:r>
          </a:p>
          <a:p>
            <a:pPr marL="360000" lvl="0" indent="-252000" algn="just">
              <a:spcBef>
                <a:spcPts val="1000"/>
              </a:spcBef>
            </a:pPr>
            <a:r>
              <a:rPr lang="tr-TR" sz="2600" dirty="0">
                <a:latin typeface="Calibri" panose="020F0502020204030204" pitchFamily="34" charset="0"/>
              </a:rPr>
              <a:t>TSE ile yapılan işbirliği kapsamında TS EN ISO 9001 Kalite Yönetim Sistemine uygun olarak Başkanlığımıza ilişkin tüm dokümanlar (süreçler, görev tanımları ve formlar) hazırlanarak Kalite Yönetim Temsilciliğine teslim </a:t>
            </a:r>
            <a:r>
              <a:rPr lang="tr-TR" sz="2600" dirty="0" smtClean="0">
                <a:latin typeface="Calibri" panose="020F0502020204030204" pitchFamily="34" charset="0"/>
              </a:rPr>
              <a:t>edildi</a:t>
            </a:r>
            <a:r>
              <a:rPr lang="tr-TR" sz="2600" dirty="0" smtClean="0">
                <a:latin typeface="Calibri" panose="020F0502020204030204" pitchFamily="34" charset="0"/>
              </a:rPr>
              <a:t>.</a:t>
            </a:r>
          </a:p>
          <a:p>
            <a:pPr marL="360000" indent="-252000" algn="just">
              <a:spcBef>
                <a:spcPts val="1000"/>
              </a:spcBef>
            </a:pPr>
            <a:r>
              <a:rPr lang="tr-TR" sz="2600" dirty="0">
                <a:latin typeface="Calibri" panose="020F0502020204030204" pitchFamily="34" charset="0"/>
              </a:rPr>
              <a:t>Personele ait günlük her türlü evrak akışı ile ilgili işlemler yapıldı ve bilgiler otomasyona girildi.</a:t>
            </a:r>
          </a:p>
          <a:p>
            <a:pPr lvl="0" algn="just"/>
            <a:endParaRPr lang="tr-TR" sz="2600" dirty="0" smtClean="0">
              <a:latin typeface="Calibri" panose="020F0502020204030204" pitchFamily="34" charset="0"/>
            </a:endParaRPr>
          </a:p>
        </p:txBody>
      </p:sp>
      <p:sp>
        <p:nvSpPr>
          <p:cNvPr id="4" name="3 Dikdörtgen"/>
          <p:cNvSpPr/>
          <p:nvPr/>
        </p:nvSpPr>
        <p:spPr>
          <a:xfrm>
            <a:off x="0" y="1091590"/>
            <a:ext cx="9144000" cy="1428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a:p>
        </p:txBody>
      </p:sp>
    </p:spTree>
    <p:extLst>
      <p:ext uri="{BB962C8B-B14F-4D97-AF65-F5344CB8AC3E}">
        <p14:creationId xmlns:p14="http://schemas.microsoft.com/office/powerpoint/2010/main" val="3014553513"/>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28596" y="214290"/>
            <a:ext cx="8305800" cy="694430"/>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tr-TR" sz="2400" b="1" dirty="0" smtClean="0">
                <a:latin typeface="Calibri" panose="020F0502020204030204" pitchFamily="34" charset="0"/>
                <a:cs typeface="Times New Roman" pitchFamily="18" charset="0"/>
              </a:rPr>
              <a:t>2014-2015 EĞİTİM-ÖĞRETİM YILI </a:t>
            </a:r>
            <a:br>
              <a:rPr lang="tr-TR" sz="2400" b="1" dirty="0" smtClean="0">
                <a:latin typeface="Calibri" panose="020F0502020204030204" pitchFamily="34" charset="0"/>
                <a:cs typeface="Times New Roman" pitchFamily="18" charset="0"/>
              </a:rPr>
            </a:br>
            <a:r>
              <a:rPr lang="tr-TR" sz="2400" b="1" dirty="0" smtClean="0">
                <a:latin typeface="Calibri" panose="020F0502020204030204" pitchFamily="34" charset="0"/>
                <a:cs typeface="Times New Roman" pitchFamily="18" charset="0"/>
              </a:rPr>
              <a:t>GÜZ DÖNEMİNDE YAPILAN ÇALIŞMALAR</a:t>
            </a:r>
            <a:endParaRPr lang="tr-TR" sz="2400" b="1" dirty="0">
              <a:effectLst/>
              <a:latin typeface="Calibri" panose="020F0502020204030204" pitchFamily="34" charset="0"/>
            </a:endParaRPr>
          </a:p>
        </p:txBody>
      </p:sp>
      <p:sp>
        <p:nvSpPr>
          <p:cNvPr id="7171" name="Rectangle 3"/>
          <p:cNvSpPr>
            <a:spLocks noGrp="1" noChangeArrowheads="1"/>
          </p:cNvSpPr>
          <p:nvPr>
            <p:ph idx="1"/>
          </p:nvPr>
        </p:nvSpPr>
        <p:spPr>
          <a:xfrm>
            <a:off x="421122" y="1412776"/>
            <a:ext cx="8321578" cy="5159496"/>
          </a:xfrm>
        </p:spPr>
        <p:style>
          <a:lnRef idx="2">
            <a:schemeClr val="accent2"/>
          </a:lnRef>
          <a:fillRef idx="1">
            <a:schemeClr val="lt1"/>
          </a:fillRef>
          <a:effectRef idx="0">
            <a:schemeClr val="accent2"/>
          </a:effectRef>
          <a:fontRef idx="minor">
            <a:schemeClr val="dk1"/>
          </a:fontRef>
        </p:style>
        <p:txBody>
          <a:bodyPr>
            <a:normAutofit/>
          </a:bodyPr>
          <a:lstStyle/>
          <a:p>
            <a:pPr marL="82296" lvl="0" indent="0">
              <a:buNone/>
            </a:pPr>
            <a:endParaRPr lang="tr-TR" sz="2000" b="1" u="sng" dirty="0" smtClean="0">
              <a:latin typeface="Calibri" panose="020F0502020204030204" pitchFamily="34" charset="0"/>
            </a:endParaRPr>
          </a:p>
          <a:p>
            <a:pPr marL="360000" lvl="0" indent="-252000" algn="just">
              <a:spcBef>
                <a:spcPts val="1000"/>
              </a:spcBef>
            </a:pPr>
            <a:r>
              <a:rPr lang="tr-TR" sz="2600" dirty="0" smtClean="0">
                <a:latin typeface="Calibri" panose="020F0502020204030204" pitchFamily="34" charset="0"/>
              </a:rPr>
              <a:t>İlgili </a:t>
            </a:r>
            <a:r>
              <a:rPr lang="tr-TR" sz="2600" dirty="0" smtClean="0">
                <a:latin typeface="Calibri" panose="020F0502020204030204" pitchFamily="34" charset="0"/>
              </a:rPr>
              <a:t>aylarda yapılan görevlendirme, atama, terfi, işe başlama/ayrılma vb. ile ilgili işlemler yapıldı ve bilgiler otomasyona girildi.</a:t>
            </a:r>
          </a:p>
          <a:p>
            <a:pPr marL="360000" lvl="0" indent="-252000" algn="just">
              <a:spcBef>
                <a:spcPts val="1000"/>
              </a:spcBef>
            </a:pPr>
            <a:r>
              <a:rPr lang="tr-TR" sz="2600" dirty="0" smtClean="0">
                <a:latin typeface="Calibri" panose="020F0502020204030204" pitchFamily="34" charset="0"/>
              </a:rPr>
              <a:t>Aylık hizmet sözleşmeli olarak görevlendirilen personelin hizmet sözleşmelerihazırlanarak onaya sunuldu.</a:t>
            </a:r>
          </a:p>
          <a:p>
            <a:pPr marL="360000" lvl="0" indent="-252000" algn="just">
              <a:spcBef>
                <a:spcPts val="1000"/>
              </a:spcBef>
            </a:pPr>
            <a:r>
              <a:rPr lang="tr-TR" sz="2600" dirty="0" smtClean="0">
                <a:latin typeface="Calibri" panose="020F0502020204030204" pitchFamily="34" charset="0"/>
              </a:rPr>
              <a:t>İlgili aylara ait personel maaşlarının hesaplanması yapıldı ve Strateji Geliştirme Dairesi Başkanlığının kayıtlarına aktarıldı.</a:t>
            </a:r>
          </a:p>
        </p:txBody>
      </p:sp>
      <p:sp>
        <p:nvSpPr>
          <p:cNvPr id="4" name="3 Dikdörtgen"/>
          <p:cNvSpPr/>
          <p:nvPr/>
        </p:nvSpPr>
        <p:spPr>
          <a:xfrm>
            <a:off x="0" y="1091590"/>
            <a:ext cx="9144000" cy="1428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a:p>
        </p:txBody>
      </p:sp>
    </p:spTree>
    <p:extLst>
      <p:ext uri="{BB962C8B-B14F-4D97-AF65-F5344CB8AC3E}">
        <p14:creationId xmlns:p14="http://schemas.microsoft.com/office/powerpoint/2010/main" val="523144315"/>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85720" y="142852"/>
            <a:ext cx="8643998" cy="1143000"/>
          </a:xfrm>
        </p:spPr>
        <p:style>
          <a:lnRef idx="2">
            <a:schemeClr val="accent2"/>
          </a:lnRef>
          <a:fillRef idx="1">
            <a:schemeClr val="lt1"/>
          </a:fillRef>
          <a:effectRef idx="0">
            <a:schemeClr val="accent2"/>
          </a:effectRef>
          <a:fontRef idx="minor">
            <a:schemeClr val="dk1"/>
          </a:fontRef>
        </p:style>
        <p:txBody>
          <a:bodyPr>
            <a:normAutofit/>
          </a:bodyPr>
          <a:lstStyle/>
          <a:p>
            <a:pPr algn="ctr"/>
            <a:r>
              <a:rPr lang="tr-TR" sz="2400" b="1" dirty="0" smtClean="0">
                <a:latin typeface="Calibri" panose="020F0502020204030204" pitchFamily="34" charset="0"/>
                <a:cs typeface="Times New Roman" pitchFamily="18" charset="0"/>
              </a:rPr>
              <a:t>2014-2015 EĞİTİM-ÖĞRETİM YILI </a:t>
            </a:r>
            <a:br>
              <a:rPr lang="tr-TR" sz="2400" b="1" dirty="0" smtClean="0">
                <a:latin typeface="Calibri" panose="020F0502020204030204" pitchFamily="34" charset="0"/>
                <a:cs typeface="Times New Roman" pitchFamily="18" charset="0"/>
              </a:rPr>
            </a:br>
            <a:r>
              <a:rPr lang="tr-TR" sz="2400" b="1" dirty="0" smtClean="0">
                <a:latin typeface="Calibri" panose="020F0502020204030204" pitchFamily="34" charset="0"/>
                <a:cs typeface="Times New Roman" pitchFamily="18" charset="0"/>
              </a:rPr>
              <a:t>BAHAR DÖNEMİ ÇALIŞMA PLANI</a:t>
            </a:r>
            <a:endParaRPr lang="tr-TR" sz="2400" b="1" dirty="0">
              <a:effectLst/>
              <a:latin typeface="Calibri" panose="020F0502020204030204" pitchFamily="34" charset="0"/>
            </a:endParaRPr>
          </a:p>
        </p:txBody>
      </p:sp>
      <p:sp>
        <p:nvSpPr>
          <p:cNvPr id="5" name="4 Dikdörtgen"/>
          <p:cNvSpPr/>
          <p:nvPr/>
        </p:nvSpPr>
        <p:spPr>
          <a:xfrm>
            <a:off x="0" y="1428736"/>
            <a:ext cx="9144000" cy="1428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a:p>
        </p:txBody>
      </p:sp>
      <p:sp>
        <p:nvSpPr>
          <p:cNvPr id="6" name="Rectangle 3"/>
          <p:cNvSpPr>
            <a:spLocks noGrp="1" noChangeArrowheads="1"/>
          </p:cNvSpPr>
          <p:nvPr>
            <p:ph idx="1"/>
          </p:nvPr>
        </p:nvSpPr>
        <p:spPr>
          <a:xfrm>
            <a:off x="285720" y="1714496"/>
            <a:ext cx="8643998" cy="4882856"/>
          </a:xfrm>
        </p:spPr>
        <p:style>
          <a:lnRef idx="2">
            <a:schemeClr val="accent2"/>
          </a:lnRef>
          <a:fillRef idx="1">
            <a:schemeClr val="lt1"/>
          </a:fillRef>
          <a:effectRef idx="0">
            <a:schemeClr val="accent2"/>
          </a:effectRef>
          <a:fontRef idx="minor">
            <a:schemeClr val="dk1"/>
          </a:fontRef>
        </p:style>
        <p:txBody>
          <a:bodyPr>
            <a:normAutofit fontScale="32500" lnSpcReduction="20000"/>
          </a:bodyPr>
          <a:lstStyle/>
          <a:p>
            <a:pPr marL="82296" lvl="0" indent="0">
              <a:buNone/>
            </a:pPr>
            <a:endParaRPr lang="tr-TR" sz="2000" b="1" u="sng" dirty="0" smtClean="0">
              <a:latin typeface="Calibri" panose="020F0502020204030204" pitchFamily="34" charset="0"/>
            </a:endParaRPr>
          </a:p>
          <a:p>
            <a:pPr marL="360000" indent="-252000" algn="just">
              <a:lnSpc>
                <a:spcPct val="120000"/>
              </a:lnSpc>
              <a:spcBef>
                <a:spcPts val="1000"/>
              </a:spcBef>
            </a:pPr>
            <a:r>
              <a:rPr lang="tr-TR" sz="6200" dirty="0">
                <a:latin typeface="Calibri" panose="020F0502020204030204" pitchFamily="34" charset="0"/>
              </a:rPr>
              <a:t>2015-2016 eğitim-öğretim yılı için akademik ve idari personel ihtiyacının belirlenmesi, gerekli hallerde ilan sürecinin başlatılması ve sonuçlandırılması,</a:t>
            </a:r>
          </a:p>
          <a:p>
            <a:pPr marL="360000" indent="-252000" algn="just">
              <a:lnSpc>
                <a:spcPct val="120000"/>
              </a:lnSpc>
              <a:spcBef>
                <a:spcPts val="1000"/>
              </a:spcBef>
            </a:pPr>
            <a:r>
              <a:rPr lang="tr-TR" sz="6200" dirty="0">
                <a:latin typeface="Calibri" panose="020F0502020204030204" pitchFamily="34" charset="0"/>
              </a:rPr>
              <a:t>Yükseköğretim Kanunu’nun 39’uncu maddesi uyarınca görevlendirilecek olanların talep yazılarının yazılması,</a:t>
            </a:r>
          </a:p>
          <a:p>
            <a:pPr marL="360000" indent="-252000" algn="just">
              <a:lnSpc>
                <a:spcPct val="120000"/>
              </a:lnSpc>
              <a:spcBef>
                <a:spcPts val="1000"/>
              </a:spcBef>
            </a:pPr>
            <a:r>
              <a:rPr lang="tr-TR" sz="6200" dirty="0">
                <a:latin typeface="Calibri" panose="020F0502020204030204" pitchFamily="34" charset="0"/>
              </a:rPr>
              <a:t>İdari Personel Performans Değerlendirme Formlarının doldurtularak Rektörlüğe sunulması,</a:t>
            </a:r>
          </a:p>
          <a:p>
            <a:pPr marL="360000" indent="-252000" algn="just">
              <a:lnSpc>
                <a:spcPct val="120000"/>
              </a:lnSpc>
              <a:spcBef>
                <a:spcPts val="1000"/>
              </a:spcBef>
            </a:pPr>
            <a:r>
              <a:rPr lang="tr-TR" sz="6200" dirty="0">
                <a:latin typeface="Calibri" panose="020F0502020204030204" pitchFamily="34" charset="0"/>
              </a:rPr>
              <a:t>Rektörlük, Yönetim Kurulu ve/veya Senato Kararları uyarınca görevinden ayrılacak personelin işlemlerinin başlatılması,</a:t>
            </a:r>
          </a:p>
          <a:p>
            <a:pPr marL="360000" indent="-252000" algn="just">
              <a:lnSpc>
                <a:spcPct val="120000"/>
              </a:lnSpc>
              <a:spcBef>
                <a:spcPts val="1000"/>
              </a:spcBef>
            </a:pPr>
            <a:r>
              <a:rPr lang="tr-TR" sz="6200" dirty="0">
                <a:latin typeface="Calibri" panose="020F0502020204030204" pitchFamily="34" charset="0"/>
              </a:rPr>
              <a:t>Başkanlığımız web alanı ile Üniversitemiz e-Mevzuatının periyodik güncellenmesi,</a:t>
            </a:r>
          </a:p>
          <a:p>
            <a:pPr marL="360000" indent="-252000" algn="just">
              <a:lnSpc>
                <a:spcPct val="120000"/>
              </a:lnSpc>
              <a:spcBef>
                <a:spcPts val="1000"/>
              </a:spcBef>
            </a:pPr>
            <a:r>
              <a:rPr lang="tr-TR" sz="6200" dirty="0">
                <a:latin typeface="Calibri" panose="020F0502020204030204" pitchFamily="34" charset="0"/>
              </a:rPr>
              <a:t>Sözleşme dönemi sonu itibari ile ilişiği kesilecek olan personelin işlemlerinin tamamlanması.</a:t>
            </a:r>
            <a:endParaRPr lang="tr-TR" sz="6200" dirty="0" smtClean="0">
              <a:latin typeface="Calibri" panose="020F0502020204030204" pitchFamily="34" charset="0"/>
            </a:endParaRP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28596" y="142852"/>
            <a:ext cx="8358246" cy="1143000"/>
          </a:xfrm>
        </p:spPr>
        <p:style>
          <a:lnRef idx="2">
            <a:schemeClr val="accent2"/>
          </a:lnRef>
          <a:fillRef idx="1">
            <a:schemeClr val="lt1"/>
          </a:fillRef>
          <a:effectRef idx="0">
            <a:schemeClr val="accent2"/>
          </a:effectRef>
          <a:fontRef idx="minor">
            <a:schemeClr val="dk1"/>
          </a:fontRef>
        </p:style>
        <p:txBody>
          <a:bodyPr>
            <a:normAutofit/>
          </a:bodyPr>
          <a:lstStyle/>
          <a:p>
            <a:pPr algn="ctr"/>
            <a:r>
              <a:rPr lang="tr-TR" sz="2400" b="1" dirty="0" smtClean="0">
                <a:latin typeface="Calibri" panose="020F0502020204030204" pitchFamily="34" charset="0"/>
                <a:cs typeface="Times New Roman" pitchFamily="18" charset="0"/>
              </a:rPr>
              <a:t>TS EN ISO 9001 KALİTE YÖNETİM SİSTEMİNE </a:t>
            </a:r>
            <a:br>
              <a:rPr lang="tr-TR" sz="2400" b="1" dirty="0" smtClean="0">
                <a:latin typeface="Calibri" panose="020F0502020204030204" pitchFamily="34" charset="0"/>
                <a:cs typeface="Times New Roman" pitchFamily="18" charset="0"/>
              </a:rPr>
            </a:br>
            <a:r>
              <a:rPr lang="tr-TR" sz="2400" b="1" dirty="0" smtClean="0">
                <a:latin typeface="Calibri" panose="020F0502020204030204" pitchFamily="34" charset="0"/>
                <a:cs typeface="Times New Roman" pitchFamily="18" charset="0"/>
              </a:rPr>
              <a:t>İLİŞKİN YAPILAN ÇALIŞMALAR</a:t>
            </a:r>
            <a:endParaRPr lang="tr-TR" sz="2400" b="1" dirty="0">
              <a:effectLst/>
              <a:latin typeface="Calibri" panose="020F0502020204030204" pitchFamily="34" charset="0"/>
            </a:endParaRPr>
          </a:p>
        </p:txBody>
      </p:sp>
      <p:sp>
        <p:nvSpPr>
          <p:cNvPr id="5" name="4 Dikdörtgen"/>
          <p:cNvSpPr/>
          <p:nvPr/>
        </p:nvSpPr>
        <p:spPr>
          <a:xfrm>
            <a:off x="0" y="1428736"/>
            <a:ext cx="9144000" cy="1428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a:p>
        </p:txBody>
      </p:sp>
      <p:sp>
        <p:nvSpPr>
          <p:cNvPr id="6" name="Rectangle 3"/>
          <p:cNvSpPr>
            <a:spLocks noGrp="1" noChangeArrowheads="1"/>
          </p:cNvSpPr>
          <p:nvPr>
            <p:ph idx="1"/>
          </p:nvPr>
        </p:nvSpPr>
        <p:spPr>
          <a:xfrm>
            <a:off x="421122" y="1714496"/>
            <a:ext cx="8321578" cy="4810848"/>
          </a:xfrm>
        </p:spPr>
        <p:style>
          <a:lnRef idx="2">
            <a:schemeClr val="accent2"/>
          </a:lnRef>
          <a:fillRef idx="1">
            <a:schemeClr val="lt1"/>
          </a:fillRef>
          <a:effectRef idx="0">
            <a:schemeClr val="accent2"/>
          </a:effectRef>
          <a:fontRef idx="minor">
            <a:schemeClr val="dk1"/>
          </a:fontRef>
        </p:style>
        <p:txBody>
          <a:bodyPr>
            <a:normAutofit/>
          </a:bodyPr>
          <a:lstStyle/>
          <a:p>
            <a:pPr marL="82296" lvl="0" indent="0">
              <a:buNone/>
            </a:pPr>
            <a:endParaRPr lang="tr-TR" sz="2000" b="1" u="sng" dirty="0" smtClean="0">
              <a:latin typeface="Calibri" panose="020F0502020204030204" pitchFamily="34" charset="0"/>
            </a:endParaRPr>
          </a:p>
          <a:p>
            <a:pPr marL="82296" indent="0" algn="just">
              <a:spcBef>
                <a:spcPts val="1000"/>
              </a:spcBef>
              <a:buNone/>
            </a:pPr>
            <a:r>
              <a:rPr lang="tr-TR" sz="2800" b="1" dirty="0" smtClean="0">
                <a:latin typeface="Calibri" panose="020F0502020204030204" pitchFamily="34" charset="0"/>
              </a:rPr>
              <a:t>TS </a:t>
            </a:r>
            <a:r>
              <a:rPr lang="tr-TR" sz="2800" b="1" dirty="0">
                <a:latin typeface="Calibri" panose="020F0502020204030204" pitchFamily="34" charset="0"/>
              </a:rPr>
              <a:t>EN ISO 9001 Kalite Yönetim </a:t>
            </a:r>
            <a:r>
              <a:rPr lang="tr-TR" sz="2800" b="1" dirty="0" smtClean="0">
                <a:latin typeface="Calibri" panose="020F0502020204030204" pitchFamily="34" charset="0"/>
              </a:rPr>
              <a:t>Sistemi kapsamında;</a:t>
            </a:r>
          </a:p>
          <a:p>
            <a:pPr algn="just">
              <a:spcBef>
                <a:spcPts val="1000"/>
              </a:spcBef>
            </a:pPr>
            <a:r>
              <a:rPr lang="tr-TR" sz="2800" dirty="0" smtClean="0">
                <a:latin typeface="Calibri" panose="020F0502020204030204" pitchFamily="34" charset="0"/>
              </a:rPr>
              <a:t>Süreçlere ilişkin dokümanlar hazırlandı,</a:t>
            </a:r>
          </a:p>
          <a:p>
            <a:pPr algn="just">
              <a:spcBef>
                <a:spcPts val="1000"/>
              </a:spcBef>
            </a:pPr>
            <a:r>
              <a:rPr lang="tr-TR" sz="2800" dirty="0" smtClean="0">
                <a:latin typeface="Calibri" panose="020F0502020204030204" pitchFamily="34" charset="0"/>
              </a:rPr>
              <a:t>Çalışanların Görev Tanımları yapıldı,</a:t>
            </a:r>
          </a:p>
          <a:p>
            <a:pPr algn="just">
              <a:spcBef>
                <a:spcPts val="1000"/>
              </a:spcBef>
            </a:pPr>
            <a:r>
              <a:rPr lang="tr-TR" sz="2800" dirty="0" smtClean="0">
                <a:latin typeface="Calibri" panose="020F0502020204030204" pitchFamily="34" charset="0"/>
              </a:rPr>
              <a:t>Başkanlığımızda kullanılan Formlar </a:t>
            </a:r>
            <a:r>
              <a:rPr lang="tr-TR" sz="2800" dirty="0">
                <a:latin typeface="Calibri" panose="020F0502020204030204" pitchFamily="34" charset="0"/>
              </a:rPr>
              <a:t>TS EN ISO 9001 </a:t>
            </a:r>
            <a:r>
              <a:rPr lang="tr-TR" sz="2800" dirty="0" smtClean="0">
                <a:latin typeface="Calibri" panose="020F0502020204030204" pitchFamily="34" charset="0"/>
              </a:rPr>
              <a:t>standartlarına göre yeniden düzenlendi.</a:t>
            </a:r>
            <a:endParaRPr lang="tr-TR" dirty="0" smtClean="0">
              <a:latin typeface="Calibri" panose="020F0502020204030204" pitchFamily="34" charset="0"/>
            </a:endParaRP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051720" y="2518971"/>
            <a:ext cx="4968552" cy="1446550"/>
          </a:xfrm>
          <a:prstGeom prst="rect">
            <a:avLst/>
          </a:prstGeom>
        </p:spPr>
        <p:txBody>
          <a:bodyPr wrap="square">
            <a:spAutoFit/>
          </a:bodyPr>
          <a:lstStyle/>
          <a:p>
            <a:pPr algn="ctr"/>
            <a:r>
              <a:rPr lang="tr-TR" sz="4400" b="1" dirty="0">
                <a:solidFill>
                  <a:srgbClr val="C00000"/>
                </a:solidFill>
                <a:latin typeface="Calibri" pitchFamily="34" charset="0"/>
                <a:cs typeface="Times New Roman" pitchFamily="18" charset="0"/>
              </a:rPr>
              <a:t>İLGİNİZE </a:t>
            </a:r>
            <a:r>
              <a:rPr lang="tr-TR" sz="4400" b="1" dirty="0" smtClean="0">
                <a:solidFill>
                  <a:srgbClr val="C00000"/>
                </a:solidFill>
                <a:latin typeface="Calibri" pitchFamily="34" charset="0"/>
                <a:cs typeface="Times New Roman" pitchFamily="18" charset="0"/>
              </a:rPr>
              <a:t>TEŞEKKÜR ERDERİZ…</a:t>
            </a:r>
            <a:endParaRPr lang="tr-TR" sz="4400" b="1" dirty="0">
              <a:solidFill>
                <a:srgbClr val="C00000"/>
              </a:solidFill>
              <a:latin typeface="Calibri" pitchFamily="34" charset="0"/>
            </a:endParaRPr>
          </a:p>
        </p:txBody>
      </p:sp>
      <p:sp>
        <p:nvSpPr>
          <p:cNvPr id="6" name="Dikdörtgen 5"/>
          <p:cNvSpPr/>
          <p:nvPr/>
        </p:nvSpPr>
        <p:spPr>
          <a:xfrm>
            <a:off x="2286000" y="4839131"/>
            <a:ext cx="4572000" cy="707886"/>
          </a:xfrm>
          <a:prstGeom prst="rect">
            <a:avLst/>
          </a:prstGeom>
        </p:spPr>
        <p:txBody>
          <a:bodyPr>
            <a:spAutoFit/>
          </a:bodyPr>
          <a:lstStyle/>
          <a:p>
            <a:pPr algn="ctr"/>
            <a:r>
              <a:rPr lang="tr-TR" sz="2000" b="1" dirty="0">
                <a:latin typeface="Calibri" pitchFamily="34" charset="0"/>
                <a:cs typeface="Times New Roman" pitchFamily="18" charset="0"/>
              </a:rPr>
              <a:t>b</a:t>
            </a:r>
            <a:r>
              <a:rPr lang="tr-TR" sz="2000" b="1" dirty="0" smtClean="0">
                <a:latin typeface="Calibri" pitchFamily="34" charset="0"/>
                <a:cs typeface="Times New Roman" pitchFamily="18" charset="0"/>
              </a:rPr>
              <a:t>ilgi.personel@manas.edu.kg</a:t>
            </a:r>
            <a:r>
              <a:rPr lang="tr-TR" sz="2000" b="1" dirty="0">
                <a:latin typeface="Calibri" pitchFamily="34" charset="0"/>
                <a:cs typeface="Times New Roman" pitchFamily="18" charset="0"/>
              </a:rPr>
              <a:t/>
            </a:r>
            <a:br>
              <a:rPr lang="tr-TR" sz="2000" b="1" dirty="0">
                <a:latin typeface="Calibri" pitchFamily="34" charset="0"/>
                <a:cs typeface="Times New Roman" pitchFamily="18" charset="0"/>
              </a:rPr>
            </a:br>
            <a:r>
              <a:rPr lang="tr-TR" sz="2000" b="1" dirty="0">
                <a:latin typeface="Calibri" pitchFamily="34" charset="0"/>
                <a:cs typeface="Times New Roman" pitchFamily="18" charset="0"/>
              </a:rPr>
              <a:t>www.manas.edu.kg</a:t>
            </a:r>
            <a:endParaRPr lang="tr-TR" sz="2000" b="1" dirty="0">
              <a:latin typeface="Calibri" pitchFamily="34" charset="0"/>
            </a:endParaRPr>
          </a:p>
        </p:txBody>
      </p:sp>
      <p:sp>
        <p:nvSpPr>
          <p:cNvPr id="9" name="3 Dikdörtgen"/>
          <p:cNvSpPr/>
          <p:nvPr/>
        </p:nvSpPr>
        <p:spPr>
          <a:xfrm>
            <a:off x="0" y="1357298"/>
            <a:ext cx="9144000" cy="1428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a:p>
        </p:txBody>
      </p:sp>
      <p:sp>
        <p:nvSpPr>
          <p:cNvPr id="10" name="Rectangle 3"/>
          <p:cNvSpPr txBox="1">
            <a:spLocks noChangeArrowheads="1"/>
          </p:cNvSpPr>
          <p:nvPr/>
        </p:nvSpPr>
        <p:spPr>
          <a:xfrm>
            <a:off x="656272" y="476672"/>
            <a:ext cx="7848872" cy="576064"/>
          </a:xfrm>
          <a:prstGeom prst="rect">
            <a:avLst/>
          </a:prstGeom>
        </p:spPr>
        <p:style>
          <a:lnRef idx="2">
            <a:schemeClr val="accent2"/>
          </a:lnRef>
          <a:fillRef idx="1">
            <a:schemeClr val="lt1"/>
          </a:fillRef>
          <a:effectRef idx="0">
            <a:schemeClr val="accent2"/>
          </a:effectRef>
          <a:fontRef idx="minor">
            <a:schemeClr val="dk1"/>
          </a:fontRef>
        </p:style>
        <p:txBody>
          <a:bodyPr>
            <a:no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dk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dk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dk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dk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dk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dk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dk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dk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dk1"/>
                </a:solidFill>
                <a:latin typeface="+mn-lt"/>
                <a:ea typeface="+mn-ea"/>
                <a:cs typeface="+mn-cs"/>
              </a:defRPr>
            </a:lvl9pPr>
            <a:extLst/>
          </a:lstStyle>
          <a:p>
            <a:pPr marL="82296" indent="0" algn="ctr" fontAlgn="auto">
              <a:spcAft>
                <a:spcPts val="0"/>
              </a:spcAft>
              <a:buNone/>
            </a:pPr>
            <a:r>
              <a:rPr lang="tr-TR" b="1" dirty="0" smtClean="0">
                <a:solidFill>
                  <a:schemeClr val="tx1"/>
                </a:solidFill>
                <a:latin typeface="Calibri" pitchFamily="34" charset="0"/>
                <a:cs typeface="Times New Roman" pitchFamily="18" charset="0"/>
              </a:rPr>
              <a:t>PERSONEL DAİRESİ BAŞKANLIĞI</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215370" cy="1143000"/>
          </a:xfrm>
        </p:spPr>
        <p:style>
          <a:lnRef idx="2">
            <a:schemeClr val="accent2"/>
          </a:lnRef>
          <a:fillRef idx="1">
            <a:schemeClr val="lt1"/>
          </a:fillRef>
          <a:effectRef idx="0">
            <a:schemeClr val="accent2"/>
          </a:effectRef>
          <a:fontRef idx="minor">
            <a:schemeClr val="dk1"/>
          </a:fontRef>
        </p:style>
        <p:txBody>
          <a:bodyPr/>
          <a:lstStyle/>
          <a:p>
            <a:r>
              <a:rPr lang="tr-TR" dirty="0" smtClean="0"/>
              <a:t>                  </a:t>
            </a:r>
            <a:r>
              <a:rPr lang="tr-TR" b="1" dirty="0" smtClean="0">
                <a:solidFill>
                  <a:schemeClr val="tx1"/>
                </a:solidFill>
                <a:latin typeface="Calibri" panose="020F0502020204030204" pitchFamily="34" charset="0"/>
              </a:rPr>
              <a:t>GÜNDEM</a:t>
            </a:r>
            <a:endParaRPr lang="tr-TR" b="1" dirty="0">
              <a:solidFill>
                <a:schemeClr val="tx1"/>
              </a:solidFill>
              <a:latin typeface="Calibri" panose="020F0502020204030204" pitchFamily="34" charset="0"/>
            </a:endParaRPr>
          </a:p>
        </p:txBody>
      </p:sp>
      <p:sp>
        <p:nvSpPr>
          <p:cNvPr id="3" name="2 İçerik Yer Tutucusu"/>
          <p:cNvSpPr>
            <a:spLocks noGrp="1"/>
          </p:cNvSpPr>
          <p:nvPr>
            <p:ph idx="1"/>
          </p:nvPr>
        </p:nvSpPr>
        <p:spPr>
          <a:xfrm>
            <a:off x="500034" y="1785926"/>
            <a:ext cx="8215370" cy="4643470"/>
          </a:xfrm>
        </p:spPr>
        <p:style>
          <a:lnRef idx="2">
            <a:schemeClr val="accent2"/>
          </a:lnRef>
          <a:fillRef idx="1">
            <a:schemeClr val="lt1"/>
          </a:fillRef>
          <a:effectRef idx="0">
            <a:schemeClr val="accent2"/>
          </a:effectRef>
          <a:fontRef idx="minor">
            <a:schemeClr val="dk1"/>
          </a:fontRef>
        </p:style>
        <p:txBody>
          <a:bodyPr>
            <a:normAutofit lnSpcReduction="10000"/>
          </a:bodyPr>
          <a:lstStyle/>
          <a:p>
            <a:pPr>
              <a:buNone/>
            </a:pPr>
            <a:endParaRPr lang="tr-TR" dirty="0" smtClean="0"/>
          </a:p>
          <a:p>
            <a:pPr algn="just"/>
            <a:r>
              <a:rPr lang="tr-TR" sz="3600" dirty="0" smtClean="0">
                <a:latin typeface="Calibri" panose="020F0502020204030204" pitchFamily="34" charset="0"/>
              </a:rPr>
              <a:t>Genel </a:t>
            </a:r>
            <a:r>
              <a:rPr lang="tr-TR" sz="3600" dirty="0" smtClean="0">
                <a:latin typeface="Calibri" panose="020F0502020204030204" pitchFamily="34" charset="0"/>
              </a:rPr>
              <a:t>konularda </a:t>
            </a:r>
            <a:r>
              <a:rPr lang="tr-TR" sz="3600" dirty="0">
                <a:latin typeface="Calibri" panose="020F0502020204030204" pitchFamily="34" charset="0"/>
              </a:rPr>
              <a:t>b</a:t>
            </a:r>
            <a:r>
              <a:rPr lang="tr-TR" sz="3600" dirty="0" smtClean="0">
                <a:latin typeface="Calibri" panose="020F0502020204030204" pitchFamily="34" charset="0"/>
              </a:rPr>
              <a:t>ilgi </a:t>
            </a:r>
            <a:r>
              <a:rPr lang="tr-TR" sz="3600" dirty="0" smtClean="0">
                <a:latin typeface="Calibri" panose="020F0502020204030204" pitchFamily="34" charset="0"/>
              </a:rPr>
              <a:t>v</a:t>
            </a:r>
            <a:r>
              <a:rPr lang="tr-TR" sz="3600" dirty="0" smtClean="0">
                <a:latin typeface="Calibri" panose="020F0502020204030204" pitchFamily="34" charset="0"/>
              </a:rPr>
              <a:t>erilmesi,</a:t>
            </a:r>
            <a:endParaRPr lang="tr-TR" sz="3600" dirty="0" smtClean="0">
              <a:latin typeface="Calibri" panose="020F0502020204030204" pitchFamily="34" charset="0"/>
            </a:endParaRPr>
          </a:p>
          <a:p>
            <a:pPr algn="just"/>
            <a:r>
              <a:rPr lang="tr-TR" sz="3600" dirty="0" smtClean="0">
                <a:latin typeface="Calibri" panose="020F0502020204030204" pitchFamily="34" charset="0"/>
              </a:rPr>
              <a:t>2014-2015 Eğitim-Öğretim </a:t>
            </a:r>
            <a:r>
              <a:rPr lang="tr-TR" sz="3600" dirty="0" smtClean="0">
                <a:latin typeface="Calibri" panose="020F0502020204030204" pitchFamily="34" charset="0"/>
              </a:rPr>
              <a:t>yılı </a:t>
            </a:r>
            <a:r>
              <a:rPr lang="tr-TR" sz="3600" dirty="0" smtClean="0">
                <a:latin typeface="Calibri" panose="020F0502020204030204" pitchFamily="34" charset="0"/>
              </a:rPr>
              <a:t>Güz Döneminde </a:t>
            </a:r>
            <a:r>
              <a:rPr lang="tr-TR" sz="3600" dirty="0" smtClean="0">
                <a:latin typeface="Calibri" panose="020F0502020204030204" pitchFamily="34" charset="0"/>
              </a:rPr>
              <a:t>yapılan </a:t>
            </a:r>
            <a:r>
              <a:rPr lang="tr-TR" sz="3600" dirty="0" smtClean="0">
                <a:latin typeface="Calibri" panose="020F0502020204030204" pitchFamily="34" charset="0"/>
              </a:rPr>
              <a:t>ç</a:t>
            </a:r>
            <a:r>
              <a:rPr lang="tr-TR" sz="3600" dirty="0" smtClean="0">
                <a:latin typeface="Calibri" panose="020F0502020204030204" pitchFamily="34" charset="0"/>
              </a:rPr>
              <a:t>alışmalar,</a:t>
            </a:r>
            <a:endParaRPr lang="tr-TR" sz="3600" dirty="0" smtClean="0">
              <a:latin typeface="Calibri" panose="020F0502020204030204" pitchFamily="34" charset="0"/>
            </a:endParaRPr>
          </a:p>
          <a:p>
            <a:pPr algn="just"/>
            <a:r>
              <a:rPr lang="tr-TR" sz="3600" dirty="0" smtClean="0">
                <a:latin typeface="Calibri" panose="020F0502020204030204" pitchFamily="34" charset="0"/>
              </a:rPr>
              <a:t>2014-2015 Eğitim-Öğretim </a:t>
            </a:r>
            <a:r>
              <a:rPr lang="tr-TR" sz="3600" dirty="0" smtClean="0">
                <a:latin typeface="Calibri" panose="020F0502020204030204" pitchFamily="34" charset="0"/>
              </a:rPr>
              <a:t>yılı </a:t>
            </a:r>
            <a:r>
              <a:rPr lang="tr-TR" sz="3600" dirty="0" smtClean="0">
                <a:latin typeface="Calibri" panose="020F0502020204030204" pitchFamily="34" charset="0"/>
              </a:rPr>
              <a:t>Bahar Dönemi </a:t>
            </a:r>
            <a:r>
              <a:rPr lang="tr-TR" sz="3600" dirty="0" smtClean="0">
                <a:latin typeface="Calibri" panose="020F0502020204030204" pitchFamily="34" charset="0"/>
              </a:rPr>
              <a:t>çalışma </a:t>
            </a:r>
            <a:r>
              <a:rPr lang="tr-TR" sz="3600" dirty="0" smtClean="0">
                <a:latin typeface="Calibri" panose="020F0502020204030204" pitchFamily="34" charset="0"/>
              </a:rPr>
              <a:t>p</a:t>
            </a:r>
            <a:r>
              <a:rPr lang="tr-TR" sz="3600" dirty="0" smtClean="0">
                <a:latin typeface="Calibri" panose="020F0502020204030204" pitchFamily="34" charset="0"/>
              </a:rPr>
              <a:t>lanı,</a:t>
            </a:r>
            <a:endParaRPr lang="tr-TR" sz="3600" dirty="0" smtClean="0">
              <a:latin typeface="Calibri" panose="020F0502020204030204" pitchFamily="34" charset="0"/>
            </a:endParaRPr>
          </a:p>
          <a:p>
            <a:pPr algn="just"/>
            <a:r>
              <a:rPr lang="tr-TR" sz="3600" dirty="0" smtClean="0">
                <a:latin typeface="Calibri" panose="020F0502020204030204" pitchFamily="34" charset="0"/>
              </a:rPr>
              <a:t>TS EN ISO 9001 Kalite Yönetim Sistemine ilişkin yapılan </a:t>
            </a:r>
            <a:r>
              <a:rPr lang="tr-TR" sz="3600" dirty="0" smtClean="0">
                <a:latin typeface="Calibri" panose="020F0502020204030204" pitchFamily="34" charset="0"/>
              </a:rPr>
              <a:t>çalışmalar.</a:t>
            </a:r>
            <a:endParaRPr lang="tr-TR" sz="3600" dirty="0">
              <a:latin typeface="Calibri" panose="020F0502020204030204" pitchFamily="34" charset="0"/>
            </a:endParaRPr>
          </a:p>
        </p:txBody>
      </p:sp>
      <p:sp>
        <p:nvSpPr>
          <p:cNvPr id="4" name="3 Dikdörtgen"/>
          <p:cNvSpPr/>
          <p:nvPr/>
        </p:nvSpPr>
        <p:spPr>
          <a:xfrm>
            <a:off x="0" y="1500174"/>
            <a:ext cx="9144000" cy="1428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2000240"/>
            <a:ext cx="9144000" cy="1428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a:p>
        </p:txBody>
      </p:sp>
      <p:sp>
        <p:nvSpPr>
          <p:cNvPr id="6" name="Line 14"/>
          <p:cNvSpPr>
            <a:spLocks noChangeShapeType="1"/>
          </p:cNvSpPr>
          <p:nvPr/>
        </p:nvSpPr>
        <p:spPr bwMode="auto">
          <a:xfrm>
            <a:off x="4463674" y="4186256"/>
            <a:ext cx="0" cy="1290662"/>
          </a:xfrm>
          <a:prstGeom prst="line">
            <a:avLst/>
          </a:prstGeom>
          <a:ln>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tr-TR"/>
          </a:p>
        </p:txBody>
      </p:sp>
      <p:sp>
        <p:nvSpPr>
          <p:cNvPr id="7" name="Rectangle 19"/>
          <p:cNvSpPr>
            <a:spLocks noChangeArrowheads="1"/>
          </p:cNvSpPr>
          <p:nvPr/>
        </p:nvSpPr>
        <p:spPr bwMode="auto">
          <a:xfrm>
            <a:off x="3501363" y="2785492"/>
            <a:ext cx="2006741" cy="5715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Calibri" pitchFamily="34" charset="0"/>
                <a:cs typeface="Times New Roman" pitchFamily="18" charset="0"/>
              </a:rPr>
              <a:t>PERSONEL DAİRESİ BAŞKANI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11"/>
          <p:cNvSpPr>
            <a:spLocks noChangeArrowheads="1"/>
          </p:cNvSpPr>
          <p:nvPr/>
        </p:nvSpPr>
        <p:spPr bwMode="auto">
          <a:xfrm>
            <a:off x="2533348" y="5760109"/>
            <a:ext cx="1485900" cy="549275"/>
          </a:xfrm>
          <a:prstGeom prst="rect">
            <a:avLst/>
          </a:prstGeom>
          <a:ln>
            <a:headEnd/>
            <a:tailEnd/>
          </a:ln>
          <a:extLs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Times New Roman" pitchFamily="18" charset="0"/>
              </a:rPr>
              <a:t>MEMUR</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Times New Roman" pitchFamily="18" charset="0"/>
              </a:rPr>
              <a:t>(Özlük ve Sicil)</a:t>
            </a:r>
          </a:p>
        </p:txBody>
      </p:sp>
      <p:sp>
        <p:nvSpPr>
          <p:cNvPr id="11" name="Line 10"/>
          <p:cNvSpPr>
            <a:spLocks noChangeShapeType="1"/>
          </p:cNvSpPr>
          <p:nvPr/>
        </p:nvSpPr>
        <p:spPr bwMode="auto">
          <a:xfrm>
            <a:off x="1285808" y="5476917"/>
            <a:ext cx="6448425" cy="0"/>
          </a:xfrm>
          <a:prstGeom prst="line">
            <a:avLst/>
          </a:prstGeom>
          <a:ln>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tr-TR"/>
          </a:p>
        </p:txBody>
      </p:sp>
      <p:sp>
        <p:nvSpPr>
          <p:cNvPr id="13" name="Line 8"/>
          <p:cNvSpPr>
            <a:spLocks noChangeShapeType="1"/>
          </p:cNvSpPr>
          <p:nvPr/>
        </p:nvSpPr>
        <p:spPr bwMode="auto">
          <a:xfrm flipH="1">
            <a:off x="4471920" y="3346030"/>
            <a:ext cx="0" cy="816698"/>
          </a:xfrm>
          <a:prstGeom prst="line">
            <a:avLst/>
          </a:prstGeom>
          <a:ln>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tr-TR"/>
          </a:p>
        </p:txBody>
      </p:sp>
      <p:sp>
        <p:nvSpPr>
          <p:cNvPr id="14" name="Rectangle 18"/>
          <p:cNvSpPr>
            <a:spLocks noChangeArrowheads="1"/>
          </p:cNvSpPr>
          <p:nvPr/>
        </p:nvSpPr>
        <p:spPr bwMode="auto">
          <a:xfrm>
            <a:off x="3571168" y="4153644"/>
            <a:ext cx="1828800" cy="5715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9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Calibri" pitchFamily="34" charset="0"/>
                <a:cs typeface="Times New Roman" pitchFamily="18" charset="0"/>
              </a:rPr>
              <a:t>PERSONEL MÜDÜRÜ</a:t>
            </a:r>
          </a:p>
        </p:txBody>
      </p:sp>
      <p:sp>
        <p:nvSpPr>
          <p:cNvPr id="15" name="Line 17"/>
          <p:cNvSpPr>
            <a:spLocks noChangeShapeType="1"/>
          </p:cNvSpPr>
          <p:nvPr/>
        </p:nvSpPr>
        <p:spPr bwMode="auto">
          <a:xfrm>
            <a:off x="1278288" y="5452969"/>
            <a:ext cx="0" cy="314325"/>
          </a:xfrm>
          <a:prstGeom prst="line">
            <a:avLst/>
          </a:prstGeom>
          <a:ln>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tr-TR"/>
          </a:p>
        </p:txBody>
      </p:sp>
      <p:sp>
        <p:nvSpPr>
          <p:cNvPr id="16" name="Rectangle 7"/>
          <p:cNvSpPr>
            <a:spLocks noChangeArrowheads="1"/>
          </p:cNvSpPr>
          <p:nvPr/>
        </p:nvSpPr>
        <p:spPr bwMode="auto">
          <a:xfrm>
            <a:off x="4990528" y="5760109"/>
            <a:ext cx="1485900" cy="549275"/>
          </a:xfrm>
          <a:prstGeom prst="rect">
            <a:avLst/>
          </a:prstGeom>
          <a:ln>
            <a:headEnd/>
            <a:tailEnd/>
          </a:ln>
          <a:extLs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Times New Roman" pitchFamily="18" charset="0"/>
              </a:rPr>
              <a:t>MEMUR</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Times New Roman" pitchFamily="18" charset="0"/>
              </a:rPr>
              <a:t>(Özlük ve Sicil)</a:t>
            </a:r>
          </a:p>
        </p:txBody>
      </p:sp>
      <p:sp>
        <p:nvSpPr>
          <p:cNvPr id="17" name="Rectangle 6"/>
          <p:cNvSpPr>
            <a:spLocks noChangeArrowheads="1"/>
          </p:cNvSpPr>
          <p:nvPr/>
        </p:nvSpPr>
        <p:spPr bwMode="auto">
          <a:xfrm>
            <a:off x="7009054" y="5760109"/>
            <a:ext cx="1485900" cy="549275"/>
          </a:xfrm>
          <a:prstGeom prst="rect">
            <a:avLst/>
          </a:prstGeom>
          <a:ln>
            <a:headEnd/>
            <a:tailEnd/>
          </a:ln>
          <a:extLs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Times New Roman" pitchFamily="18" charset="0"/>
              </a:rPr>
              <a:t>MEMUR</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Times New Roman" pitchFamily="18" charset="0"/>
              </a:rPr>
              <a:t>(Maaş ve Tahakkuk)</a:t>
            </a:r>
          </a:p>
        </p:txBody>
      </p:sp>
      <p:sp>
        <p:nvSpPr>
          <p:cNvPr id="18" name="Rectangle 5"/>
          <p:cNvSpPr>
            <a:spLocks noChangeArrowheads="1"/>
          </p:cNvSpPr>
          <p:nvPr/>
        </p:nvSpPr>
        <p:spPr bwMode="auto">
          <a:xfrm>
            <a:off x="541479" y="5760109"/>
            <a:ext cx="1485900" cy="549275"/>
          </a:xfrm>
          <a:prstGeom prst="rect">
            <a:avLst/>
          </a:prstGeom>
          <a:ln>
            <a:headEnd/>
            <a:tailEnd/>
          </a:ln>
          <a:extLs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Times New Roman" pitchFamily="18" charset="0"/>
              </a:rPr>
              <a:t>UZMAN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Times New Roman" pitchFamily="18" charset="0"/>
              </a:rPr>
              <a:t>(Özlük ve Sicil)</a:t>
            </a:r>
          </a:p>
        </p:txBody>
      </p:sp>
      <p:sp>
        <p:nvSpPr>
          <p:cNvPr id="19" name="Line 4"/>
          <p:cNvSpPr>
            <a:spLocks noChangeShapeType="1"/>
          </p:cNvSpPr>
          <p:nvPr/>
        </p:nvSpPr>
        <p:spPr bwMode="auto">
          <a:xfrm>
            <a:off x="7747881" y="5464984"/>
            <a:ext cx="0" cy="308773"/>
          </a:xfrm>
          <a:prstGeom prst="line">
            <a:avLst/>
          </a:prstGeom>
          <a:ln>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tr-TR"/>
          </a:p>
        </p:txBody>
      </p:sp>
      <p:sp>
        <p:nvSpPr>
          <p:cNvPr id="23" name="Line 16"/>
          <p:cNvSpPr>
            <a:spLocks noChangeShapeType="1"/>
          </p:cNvSpPr>
          <p:nvPr/>
        </p:nvSpPr>
        <p:spPr bwMode="auto">
          <a:xfrm>
            <a:off x="4463674" y="3775392"/>
            <a:ext cx="1362008" cy="0"/>
          </a:xfrm>
          <a:prstGeom prst="line">
            <a:avLst/>
          </a:prstGeom>
          <a:ln>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tr-TR"/>
          </a:p>
        </p:txBody>
      </p:sp>
      <p:sp>
        <p:nvSpPr>
          <p:cNvPr id="24" name="Rectangle 15"/>
          <p:cNvSpPr>
            <a:spLocks noChangeArrowheads="1"/>
          </p:cNvSpPr>
          <p:nvPr/>
        </p:nvSpPr>
        <p:spPr bwMode="auto">
          <a:xfrm>
            <a:off x="5798386" y="3490383"/>
            <a:ext cx="1485900" cy="555625"/>
          </a:xfrm>
          <a:prstGeom prst="rect">
            <a:avLst/>
          </a:prstGeom>
          <a:ln>
            <a:headEnd/>
            <a:tailEnd/>
          </a:ln>
          <a:extLs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cs typeface="Times New Roman" pitchFamily="18" charset="0"/>
              </a:rPr>
              <a:t>MEMUR</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(Sekretarya</a:t>
            </a:r>
            <a:r>
              <a:rPr kumimoji="0" lang="tr-TR" sz="9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tr-TR" sz="1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5" name="Rectangle 20"/>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27" name="Rectangle 31"/>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49263" algn="r"/>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Line 4"/>
          <p:cNvSpPr>
            <a:spLocks noChangeShapeType="1"/>
          </p:cNvSpPr>
          <p:nvPr/>
        </p:nvSpPr>
        <p:spPr bwMode="auto">
          <a:xfrm>
            <a:off x="5730249" y="5467256"/>
            <a:ext cx="0" cy="308773"/>
          </a:xfrm>
          <a:prstGeom prst="line">
            <a:avLst/>
          </a:prstGeom>
          <a:ln>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tr-TR"/>
          </a:p>
        </p:txBody>
      </p:sp>
      <p:sp>
        <p:nvSpPr>
          <p:cNvPr id="29" name="Line 4"/>
          <p:cNvSpPr>
            <a:spLocks noChangeShapeType="1"/>
          </p:cNvSpPr>
          <p:nvPr/>
        </p:nvSpPr>
        <p:spPr bwMode="auto">
          <a:xfrm>
            <a:off x="3236093" y="5466023"/>
            <a:ext cx="0" cy="308773"/>
          </a:xfrm>
          <a:prstGeom prst="line">
            <a:avLst/>
          </a:prstGeom>
          <a:ln>
            <a:headEnd/>
            <a:tailEnd/>
          </a:ln>
          <a:extLst>
            <a:ext uri="{909E8E84-426E-40DD-AFC4-6F175D3DCCD1}">
              <a14:hiddenFill xmlns:a14="http://schemas.microsoft.com/office/drawing/2010/main">
                <a:noFill/>
              </a14:hiddenFill>
            </a:ext>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tr-TR"/>
          </a:p>
        </p:txBody>
      </p:sp>
      <p:sp>
        <p:nvSpPr>
          <p:cNvPr id="31" name="Rectangle 2"/>
          <p:cNvSpPr txBox="1">
            <a:spLocks noChangeArrowheads="1"/>
          </p:cNvSpPr>
          <p:nvPr/>
        </p:nvSpPr>
        <p:spPr>
          <a:xfrm>
            <a:off x="539552" y="412849"/>
            <a:ext cx="8064896" cy="1143943"/>
          </a:xfrm>
          <a:prstGeom prst="rect">
            <a:avLst/>
          </a:prstGeom>
        </p:spPr>
        <p:style>
          <a:lnRef idx="2">
            <a:schemeClr val="accent2"/>
          </a:lnRef>
          <a:fillRef idx="1">
            <a:schemeClr val="lt1"/>
          </a:fillRef>
          <a:effectRef idx="0">
            <a:schemeClr val="accent2"/>
          </a:effectRef>
          <a:fontRef idx="minor">
            <a:schemeClr val="dk1"/>
          </a:fontRef>
        </p:style>
        <p:txBody>
          <a:bodyPr anchor="ctr">
            <a:noAutofit/>
          </a:bodyPr>
          <a:lstStyle>
            <a:lvl1pPr algn="l" rtl="0" eaLnBrk="1" latinLnBrk="0" hangingPunct="1">
              <a:spcBef>
                <a:spcPct val="0"/>
              </a:spcBef>
              <a:buNone/>
              <a:defRPr kumimoji="0" sz="4300" kern="1200">
                <a:solidFill>
                  <a:schemeClr val="dk1"/>
                </a:solidFill>
                <a:effectLst>
                  <a:outerShdw blurRad="50000" dist="30000" dir="5400000" algn="tl" rotWithShape="0">
                    <a:srgbClr val="000000">
                      <a:alpha val="30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fontAlgn="auto">
              <a:spcAft>
                <a:spcPts val="0"/>
              </a:spcAft>
            </a:pPr>
            <a:r>
              <a:rPr lang="tr-TR" sz="3200" b="1" dirty="0" smtClean="0">
                <a:latin typeface="Calibri" pitchFamily="34" charset="0"/>
                <a:cs typeface="Times New Roman" pitchFamily="18" charset="0"/>
              </a:rPr>
              <a:t>PERSONEL DAİRESİ BAŞKANLIĞI</a:t>
            </a:r>
          </a:p>
          <a:p>
            <a:pPr algn="ctr" fontAlgn="auto">
              <a:spcAft>
                <a:spcPts val="0"/>
              </a:spcAft>
            </a:pPr>
            <a:r>
              <a:rPr lang="tr-TR" sz="3200" b="1" dirty="0" smtClean="0">
                <a:latin typeface="Calibri" pitchFamily="34" charset="0"/>
                <a:cs typeface="Times New Roman" pitchFamily="18" charset="0"/>
              </a:rPr>
              <a:t>TEŞKİLAT ŞEMASI</a:t>
            </a:r>
          </a:p>
        </p:txBody>
      </p:sp>
    </p:spTree>
    <p:extLst>
      <p:ext uri="{BB962C8B-B14F-4D97-AF65-F5344CB8AC3E}">
        <p14:creationId xmlns:p14="http://schemas.microsoft.com/office/powerpoint/2010/main" val="2292523835"/>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144526060"/>
              </p:ext>
            </p:extLst>
          </p:nvPr>
        </p:nvGraphicFramePr>
        <p:xfrm>
          <a:off x="428593" y="285727"/>
          <a:ext cx="8286810" cy="5879576"/>
        </p:xfrm>
        <a:graphic>
          <a:graphicData uri="http://schemas.openxmlformats.org/drawingml/2006/table">
            <a:tbl>
              <a:tblPr>
                <a:tableStyleId>{5C22544A-7EE6-4342-B048-85BDC9FD1C3A}</a:tableStyleId>
              </a:tblPr>
              <a:tblGrid>
                <a:gridCol w="631050"/>
                <a:gridCol w="631050"/>
                <a:gridCol w="645725"/>
                <a:gridCol w="1467556"/>
                <a:gridCol w="1624098"/>
                <a:gridCol w="1624098"/>
                <a:gridCol w="1663233"/>
              </a:tblGrid>
              <a:tr h="935327">
                <a:tc gridSpan="7">
                  <a:txBody>
                    <a:bodyPr/>
                    <a:lstStyle/>
                    <a:p>
                      <a:pPr algn="ctr" fontAlgn="ctr"/>
                      <a:r>
                        <a:rPr lang="tr-TR" sz="1600" b="1" u="none" strike="noStrike" dirty="0">
                          <a:solidFill>
                            <a:srgbClr val="FF0000"/>
                          </a:solidFill>
                          <a:effectLst/>
                          <a:latin typeface="Calibri" panose="020F0502020204030204" pitchFamily="34" charset="0"/>
                        </a:rPr>
                        <a:t>KIRGIZİSTAN-TÜRKİYE MANAS ÜNİVERSİTESİ</a:t>
                      </a:r>
                      <a:br>
                        <a:rPr lang="tr-TR" sz="1600" b="1" u="none" strike="noStrike" dirty="0">
                          <a:solidFill>
                            <a:srgbClr val="FF0000"/>
                          </a:solidFill>
                          <a:effectLst/>
                          <a:latin typeface="Calibri" panose="020F0502020204030204" pitchFamily="34" charset="0"/>
                        </a:rPr>
                      </a:br>
                      <a:r>
                        <a:rPr lang="tr-TR" sz="1600" b="1" u="none" strike="noStrike" dirty="0">
                          <a:solidFill>
                            <a:srgbClr val="FF0000"/>
                          </a:solidFill>
                          <a:effectLst/>
                          <a:latin typeface="Calibri" panose="020F0502020204030204" pitchFamily="34" charset="0"/>
                        </a:rPr>
                        <a:t>TAM ZAMANLI AKADEMİK VE İDARİ PERSONELİN SAYISAL DAĞILIMI VE ORANLARI</a:t>
                      </a:r>
                      <a:endParaRPr lang="tr-TR" sz="1600" b="1"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977090">
                <a:tc gridSpan="3">
                  <a:txBody>
                    <a:bodyPr/>
                    <a:lstStyle/>
                    <a:p>
                      <a:pPr algn="ctr" fontAlgn="ctr"/>
                      <a:r>
                        <a:rPr lang="tr-TR" sz="1200" b="1" u="none" strike="noStrike" dirty="0">
                          <a:effectLst/>
                          <a:latin typeface="Calibri" panose="020F0502020204030204" pitchFamily="34" charset="0"/>
                        </a:rPr>
                        <a:t>PERSONEL</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ctr" fontAlgn="ctr"/>
                      <a:r>
                        <a:rPr lang="tr-TR" sz="1200" b="1" u="none" strike="noStrike" dirty="0" smtClean="0">
                          <a:effectLst/>
                          <a:latin typeface="Calibri" panose="020F0502020204030204" pitchFamily="34" charset="0"/>
                        </a:rPr>
                        <a:t>2014-2015</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u="none" strike="noStrike" dirty="0">
                          <a:effectLst/>
                          <a:latin typeface="Calibri" panose="020F0502020204030204" pitchFamily="34" charset="0"/>
                        </a:rPr>
                        <a:t>% (Personel Bazında)</a:t>
                      </a:r>
                      <a:br>
                        <a:rPr lang="tr-TR" sz="1200" b="1" u="none" strike="noStrike" dirty="0">
                          <a:effectLst/>
                          <a:latin typeface="Calibri" panose="020F0502020204030204" pitchFamily="34" charset="0"/>
                        </a:rPr>
                      </a:br>
                      <a:r>
                        <a:rPr lang="tr-TR" sz="1200" b="1" u="none" strike="noStrike" dirty="0">
                          <a:effectLst/>
                          <a:latin typeface="Calibri" panose="020F0502020204030204" pitchFamily="34" charset="0"/>
                        </a:rPr>
                        <a:t>(Akademik &amp; İdari)</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u="none" strike="noStrike" dirty="0">
                          <a:effectLst/>
                          <a:latin typeface="Calibri" panose="020F0502020204030204" pitchFamily="34" charset="0"/>
                        </a:rPr>
                        <a:t>% (Üniversite Bazında)</a:t>
                      </a:r>
                      <a:br>
                        <a:rPr lang="tr-TR" sz="1200" b="1" u="none" strike="noStrike" dirty="0">
                          <a:effectLst/>
                          <a:latin typeface="Calibri" panose="020F0502020204030204" pitchFamily="34" charset="0"/>
                        </a:rPr>
                      </a:br>
                      <a:r>
                        <a:rPr lang="tr-TR" sz="1200" b="1" u="none" strike="noStrike" dirty="0">
                          <a:effectLst/>
                          <a:latin typeface="Calibri" panose="020F0502020204030204" pitchFamily="34" charset="0"/>
                        </a:rPr>
                        <a:t>(Akademik &amp; İdari)</a:t>
                      </a:r>
                      <a:br>
                        <a:rPr lang="tr-TR" sz="1200" b="1" u="none" strike="noStrike" dirty="0">
                          <a:effectLst/>
                          <a:latin typeface="Calibri" panose="020F0502020204030204" pitchFamily="34" charset="0"/>
                        </a:rPr>
                      </a:b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u="none" strike="noStrike" dirty="0">
                          <a:effectLst/>
                          <a:latin typeface="Calibri" panose="020F0502020204030204" pitchFamily="34" charset="0"/>
                        </a:rPr>
                        <a:t>% (Ülke Bazında)</a:t>
                      </a:r>
                      <a:br>
                        <a:rPr lang="tr-TR" sz="1200" b="1" u="none" strike="noStrike" dirty="0">
                          <a:effectLst/>
                          <a:latin typeface="Calibri" panose="020F0502020204030204" pitchFamily="34" charset="0"/>
                        </a:rPr>
                      </a:br>
                      <a:r>
                        <a:rPr lang="tr-TR" sz="1200" b="1" u="none" strike="noStrike" dirty="0">
                          <a:effectLst/>
                          <a:latin typeface="Calibri" panose="020F0502020204030204" pitchFamily="34" charset="0"/>
                        </a:rPr>
                        <a:t>(Akademik + İdari)</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4282">
                <a:tc rowSpan="3">
                  <a:txBody>
                    <a:bodyPr/>
                    <a:lstStyle/>
                    <a:p>
                      <a:pPr algn="ctr" fontAlgn="ctr"/>
                      <a:r>
                        <a:rPr lang="tr-TR" sz="1200" b="1" u="none" strike="noStrike" dirty="0">
                          <a:effectLst/>
                          <a:latin typeface="Calibri" panose="020F0502020204030204" pitchFamily="34" charset="0"/>
                        </a:rPr>
                        <a:t>AKADEMİK PERSONEL</a:t>
                      </a:r>
                      <a:endParaRPr lang="tr-TR" sz="1200" b="1" i="0" u="none" strike="noStrike" dirty="0">
                        <a:solidFill>
                          <a:srgbClr val="000000"/>
                        </a:solidFill>
                        <a:effectLst/>
                        <a:latin typeface="Calibri" panose="020F0502020204030204" pitchFamily="34" charset="0"/>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ctr"/>
                      <a:r>
                        <a:rPr lang="tr-TR" sz="1200" u="none" strike="noStrike" dirty="0">
                          <a:effectLst/>
                          <a:latin typeface="Calibri" panose="020F0502020204030204" pitchFamily="34" charset="0"/>
                        </a:rPr>
                        <a:t>T.Z.</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u="none" strike="noStrike" dirty="0">
                          <a:effectLst/>
                          <a:latin typeface="Calibri" panose="020F0502020204030204" pitchFamily="34" charset="0"/>
                        </a:rPr>
                        <a:t>T.C.</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u="none" strike="noStrike" dirty="0" smtClean="0">
                          <a:effectLst/>
                          <a:latin typeface="Calibri" panose="020F0502020204030204" pitchFamily="34" charset="0"/>
                        </a:rPr>
                        <a:t>147</a:t>
                      </a:r>
                      <a:endParaRPr lang="tr-TR"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u="none" strike="noStrike" dirty="0" smtClean="0">
                          <a:effectLst/>
                          <a:latin typeface="Calibri" panose="020F0502020204030204" pitchFamily="34" charset="0"/>
                        </a:rPr>
                        <a:t>39,41</a:t>
                      </a:r>
                      <a:endParaRPr lang="tr-TR"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u="none" strike="noStrike" dirty="0" smtClean="0">
                          <a:effectLst/>
                          <a:latin typeface="Calibri" panose="020F0502020204030204" pitchFamily="34" charset="0"/>
                        </a:rPr>
                        <a:t>22,27</a:t>
                      </a:r>
                      <a:endParaRPr lang="tr-TR"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u="none" strike="noStrike" dirty="0" smtClean="0">
                          <a:solidFill>
                            <a:srgbClr val="FF0000"/>
                          </a:solidFill>
                          <a:effectLst/>
                          <a:latin typeface="Calibri" panose="020F0502020204030204" pitchFamily="34" charset="0"/>
                        </a:rPr>
                        <a:t>28,48</a:t>
                      </a:r>
                      <a:endParaRPr lang="tr-TR" sz="1200" b="1"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4282">
                <a:tc vMerge="1">
                  <a:txBody>
                    <a:bodyPr/>
                    <a:lstStyle/>
                    <a:p>
                      <a:endParaRPr lang="tr-TR"/>
                    </a:p>
                  </a:txBody>
                  <a:tcPr/>
                </a:tc>
                <a:tc vMerge="1">
                  <a:txBody>
                    <a:bodyPr/>
                    <a:lstStyle/>
                    <a:p>
                      <a:endParaRPr lang="tr-TR"/>
                    </a:p>
                  </a:txBody>
                  <a:tcPr/>
                </a:tc>
                <a:tc>
                  <a:txBody>
                    <a:bodyPr/>
                    <a:lstStyle/>
                    <a:p>
                      <a:pPr algn="ctr" fontAlgn="ctr"/>
                      <a:r>
                        <a:rPr lang="tr-TR" sz="1200" u="none" strike="noStrike">
                          <a:effectLst/>
                          <a:latin typeface="Calibri" panose="020F0502020204030204" pitchFamily="34" charset="0"/>
                        </a:rPr>
                        <a:t>K.C.</a:t>
                      </a:r>
                      <a:endParaRPr lang="tr-TR" sz="12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u="none" strike="noStrike" dirty="0" smtClean="0">
                          <a:effectLst/>
                          <a:latin typeface="Calibri" panose="020F0502020204030204" pitchFamily="34" charset="0"/>
                        </a:rPr>
                        <a:t>221</a:t>
                      </a:r>
                      <a:endParaRPr lang="tr-TR"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u="none" strike="noStrike" dirty="0" smtClean="0">
                          <a:effectLst/>
                          <a:latin typeface="Calibri" panose="020F0502020204030204" pitchFamily="34" charset="0"/>
                        </a:rPr>
                        <a:t>59,25</a:t>
                      </a:r>
                      <a:endParaRPr lang="tr-TR"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u="none" strike="noStrike" dirty="0" smtClean="0">
                          <a:effectLst/>
                          <a:latin typeface="Calibri" panose="020F0502020204030204" pitchFamily="34" charset="0"/>
                        </a:rPr>
                        <a:t>33,49</a:t>
                      </a:r>
                      <a:endParaRPr lang="tr-TR"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u="none" strike="noStrike" dirty="0" smtClean="0">
                          <a:solidFill>
                            <a:srgbClr val="FF0000"/>
                          </a:solidFill>
                          <a:effectLst/>
                          <a:latin typeface="Calibri" panose="020F0502020204030204" pitchFamily="34" charset="0"/>
                        </a:rPr>
                        <a:t>70,76</a:t>
                      </a:r>
                      <a:endParaRPr lang="tr-TR" sz="1200" b="1"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4282">
                <a:tc vMerge="1">
                  <a:txBody>
                    <a:bodyPr/>
                    <a:lstStyle/>
                    <a:p>
                      <a:endParaRPr lang="tr-TR"/>
                    </a:p>
                  </a:txBody>
                  <a:tcPr/>
                </a:tc>
                <a:tc vMerge="1">
                  <a:txBody>
                    <a:bodyPr/>
                    <a:lstStyle/>
                    <a:p>
                      <a:endParaRPr lang="tr-TR"/>
                    </a:p>
                  </a:txBody>
                  <a:tcPr/>
                </a:tc>
                <a:tc>
                  <a:txBody>
                    <a:bodyPr/>
                    <a:lstStyle/>
                    <a:p>
                      <a:pPr algn="ctr" fontAlgn="ctr"/>
                      <a:r>
                        <a:rPr lang="tr-TR" sz="1200" u="none" strike="noStrike">
                          <a:effectLst/>
                          <a:latin typeface="Calibri" panose="020F0502020204030204" pitchFamily="34" charset="0"/>
                        </a:rPr>
                        <a:t>Diğer</a:t>
                      </a:r>
                      <a:endParaRPr lang="tr-TR" sz="12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u="none" strike="noStrike" dirty="0" smtClean="0">
                          <a:effectLst/>
                          <a:latin typeface="Calibri" panose="020F0502020204030204" pitchFamily="34" charset="0"/>
                        </a:rPr>
                        <a:t>5</a:t>
                      </a:r>
                      <a:endParaRPr lang="tr-TR"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u="none" strike="noStrike" dirty="0" smtClean="0">
                          <a:effectLst/>
                          <a:latin typeface="Calibri" panose="020F0502020204030204" pitchFamily="34" charset="0"/>
                        </a:rPr>
                        <a:t>1,34</a:t>
                      </a:r>
                      <a:endParaRPr lang="tr-TR"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u="none" strike="noStrike" dirty="0" smtClean="0">
                          <a:effectLst/>
                          <a:latin typeface="Calibri" panose="020F0502020204030204" pitchFamily="34" charset="0"/>
                        </a:rPr>
                        <a:t>0,76</a:t>
                      </a:r>
                      <a:endParaRPr lang="tr-TR"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u="none" strike="noStrike" dirty="0" smtClean="0">
                          <a:solidFill>
                            <a:srgbClr val="FF0000"/>
                          </a:solidFill>
                          <a:effectLst/>
                          <a:latin typeface="Calibri" panose="020F0502020204030204" pitchFamily="34" charset="0"/>
                        </a:rPr>
                        <a:t>0,76</a:t>
                      </a:r>
                      <a:endParaRPr lang="tr-TR" sz="1200" b="1"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3860">
                <a:tc gridSpan="3">
                  <a:txBody>
                    <a:bodyPr/>
                    <a:lstStyle/>
                    <a:p>
                      <a:pPr algn="ctr" fontAlgn="ctr"/>
                      <a:r>
                        <a:rPr lang="tr-TR" sz="1200" b="1" u="none" strike="noStrike" dirty="0">
                          <a:solidFill>
                            <a:srgbClr val="FF0000"/>
                          </a:solidFill>
                          <a:effectLst/>
                          <a:latin typeface="Calibri" panose="020F0502020204030204" pitchFamily="34" charset="0"/>
                        </a:rPr>
                        <a:t>TOPLAM</a:t>
                      </a:r>
                      <a:endParaRPr lang="tr-TR" sz="1200" b="1" i="1"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ctr" fontAlgn="ctr"/>
                      <a:r>
                        <a:rPr lang="tr-TR" sz="1200" b="1" u="none" strike="noStrike" dirty="0" smtClean="0">
                          <a:solidFill>
                            <a:srgbClr val="FF0000"/>
                          </a:solidFill>
                          <a:effectLst/>
                          <a:latin typeface="Calibri" panose="020F0502020204030204" pitchFamily="34" charset="0"/>
                        </a:rPr>
                        <a:t>373</a:t>
                      </a:r>
                      <a:endParaRPr lang="tr-TR" sz="1200" b="1" i="1"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u="none" strike="noStrike" dirty="0">
                          <a:solidFill>
                            <a:srgbClr val="FF0000"/>
                          </a:solidFill>
                          <a:effectLst/>
                          <a:latin typeface="Calibri" panose="020F0502020204030204" pitchFamily="34" charset="0"/>
                        </a:rPr>
                        <a:t>100,00</a:t>
                      </a:r>
                      <a:endParaRPr lang="tr-TR" sz="1200" b="1"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u="none" strike="noStrike" dirty="0" smtClean="0">
                          <a:solidFill>
                            <a:srgbClr val="FF0000"/>
                          </a:solidFill>
                          <a:effectLst/>
                          <a:latin typeface="Calibri" panose="020F0502020204030204" pitchFamily="34" charset="0"/>
                        </a:rPr>
                        <a:t>56,52</a:t>
                      </a:r>
                      <a:endParaRPr lang="tr-TR" sz="1200" b="1"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u="none" strike="noStrike" dirty="0">
                          <a:solidFill>
                            <a:srgbClr val="FF0000"/>
                          </a:solidFill>
                          <a:effectLst/>
                          <a:latin typeface="Calibri" panose="020F0502020204030204" pitchFamily="34" charset="0"/>
                        </a:rPr>
                        <a:t>100,00</a:t>
                      </a:r>
                      <a:endParaRPr lang="tr-TR" sz="1200" b="1"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4282">
                <a:tc rowSpan="2">
                  <a:txBody>
                    <a:bodyPr/>
                    <a:lstStyle/>
                    <a:p>
                      <a:pPr algn="ctr" fontAlgn="ctr"/>
                      <a:r>
                        <a:rPr lang="tr-TR" sz="1200" b="1" u="none" strike="noStrike" dirty="0">
                          <a:effectLst/>
                          <a:latin typeface="Calibri" panose="020F0502020204030204" pitchFamily="34" charset="0"/>
                        </a:rPr>
                        <a:t>İDARİ PERSONEL</a:t>
                      </a:r>
                      <a:endParaRPr lang="tr-TR" sz="1200" b="1" i="0" u="none" strike="noStrike" dirty="0">
                        <a:solidFill>
                          <a:srgbClr val="000000"/>
                        </a:solidFill>
                        <a:effectLst/>
                        <a:latin typeface="Calibri" panose="020F0502020204030204" pitchFamily="34" charset="0"/>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tr-TR" sz="1200" u="none" strike="noStrike" dirty="0">
                          <a:effectLst/>
                          <a:latin typeface="Calibri" panose="020F0502020204030204" pitchFamily="34" charset="0"/>
                        </a:rPr>
                        <a:t>T.Z.</a:t>
                      </a:r>
                      <a:endParaRPr lang="tr-TR"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u="none" strike="noStrike">
                          <a:effectLst/>
                          <a:latin typeface="Calibri" panose="020F0502020204030204" pitchFamily="34" charset="0"/>
                        </a:rPr>
                        <a:t>T.C.</a:t>
                      </a:r>
                      <a:endParaRPr lang="tr-TR" sz="12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u="none" strike="noStrike" dirty="0" smtClean="0">
                          <a:effectLst/>
                          <a:latin typeface="Calibri" panose="020F0502020204030204" pitchFamily="34" charset="0"/>
                        </a:rPr>
                        <a:t>41</a:t>
                      </a:r>
                      <a:endParaRPr lang="tr-TR"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u="none" strike="noStrike" dirty="0" smtClean="0">
                          <a:effectLst/>
                          <a:latin typeface="Calibri" panose="020F0502020204030204" pitchFamily="34" charset="0"/>
                        </a:rPr>
                        <a:t>14,29</a:t>
                      </a:r>
                      <a:endParaRPr lang="tr-TR"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u="none" strike="noStrike" dirty="0" smtClean="0">
                          <a:effectLst/>
                          <a:latin typeface="Calibri" panose="020F0502020204030204" pitchFamily="34" charset="0"/>
                        </a:rPr>
                        <a:t>6,21</a:t>
                      </a:r>
                      <a:endParaRPr lang="tr-TR"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u="none" strike="noStrike" dirty="0">
                          <a:effectLst/>
                          <a:latin typeface="Calibri" panose="020F0502020204030204" pitchFamily="34" charset="0"/>
                        </a:rPr>
                        <a:t> </a:t>
                      </a:r>
                      <a:endParaRPr lang="tr-TR"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4282">
                <a:tc vMerge="1">
                  <a:txBody>
                    <a:bodyPr/>
                    <a:lstStyle/>
                    <a:p>
                      <a:endParaRPr lang="tr-TR"/>
                    </a:p>
                  </a:txBody>
                  <a:tcPr/>
                </a:tc>
                <a:tc vMerge="1">
                  <a:txBody>
                    <a:bodyPr/>
                    <a:lstStyle/>
                    <a:p>
                      <a:endParaRPr lang="tr-TR"/>
                    </a:p>
                  </a:txBody>
                  <a:tcPr/>
                </a:tc>
                <a:tc>
                  <a:txBody>
                    <a:bodyPr/>
                    <a:lstStyle/>
                    <a:p>
                      <a:pPr algn="ctr" fontAlgn="ctr"/>
                      <a:r>
                        <a:rPr lang="tr-TR" sz="1200" u="none" strike="noStrike">
                          <a:effectLst/>
                          <a:latin typeface="Calibri" panose="020F0502020204030204" pitchFamily="34" charset="0"/>
                        </a:rPr>
                        <a:t>K.C.</a:t>
                      </a:r>
                      <a:endParaRPr lang="tr-TR" sz="12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u="none" strike="noStrike" dirty="0" smtClean="0">
                          <a:effectLst/>
                          <a:latin typeface="Calibri" panose="020F0502020204030204" pitchFamily="34" charset="0"/>
                        </a:rPr>
                        <a:t>246</a:t>
                      </a:r>
                      <a:endParaRPr lang="tr-TR"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u="none" strike="noStrike" dirty="0" smtClean="0">
                          <a:effectLst/>
                          <a:latin typeface="Calibri" panose="020F0502020204030204" pitchFamily="34" charset="0"/>
                        </a:rPr>
                        <a:t>85,71</a:t>
                      </a:r>
                      <a:endParaRPr lang="tr-TR"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u="none" strike="noStrike" dirty="0" smtClean="0">
                          <a:effectLst/>
                          <a:latin typeface="Calibri" panose="020F0502020204030204" pitchFamily="34" charset="0"/>
                        </a:rPr>
                        <a:t>37,27</a:t>
                      </a:r>
                      <a:endParaRPr lang="tr-TR"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u="none" strike="noStrike" dirty="0">
                          <a:effectLst/>
                          <a:latin typeface="Calibri" panose="020F0502020204030204" pitchFamily="34" charset="0"/>
                        </a:rPr>
                        <a:t> </a:t>
                      </a:r>
                      <a:endParaRPr lang="tr-TR" sz="12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3860">
                <a:tc gridSpan="3">
                  <a:txBody>
                    <a:bodyPr/>
                    <a:lstStyle/>
                    <a:p>
                      <a:pPr algn="ctr" fontAlgn="ctr"/>
                      <a:r>
                        <a:rPr lang="tr-TR" sz="1200" b="1" u="none" strike="noStrike" dirty="0">
                          <a:solidFill>
                            <a:srgbClr val="FF0000"/>
                          </a:solidFill>
                          <a:effectLst/>
                          <a:latin typeface="Calibri" panose="020F0502020204030204" pitchFamily="34" charset="0"/>
                        </a:rPr>
                        <a:t>TOPLAM</a:t>
                      </a:r>
                      <a:endParaRPr lang="tr-TR" sz="1200" b="1" i="1"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ctr" fontAlgn="ctr"/>
                      <a:r>
                        <a:rPr lang="tr-TR" sz="1200" b="1" u="none" strike="noStrike" dirty="0" smtClean="0">
                          <a:solidFill>
                            <a:srgbClr val="FF0000"/>
                          </a:solidFill>
                          <a:effectLst/>
                          <a:latin typeface="Calibri" panose="020F0502020204030204" pitchFamily="34" charset="0"/>
                        </a:rPr>
                        <a:t>287</a:t>
                      </a:r>
                      <a:endParaRPr lang="tr-TR" sz="1200" b="1" i="1"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u="none" strike="noStrike" dirty="0">
                          <a:solidFill>
                            <a:srgbClr val="FF0000"/>
                          </a:solidFill>
                          <a:effectLst/>
                          <a:latin typeface="Calibri" panose="020F0502020204030204" pitchFamily="34" charset="0"/>
                        </a:rPr>
                        <a:t>100,00</a:t>
                      </a:r>
                      <a:endParaRPr lang="tr-TR" sz="1200" b="1"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u="none" strike="noStrike" dirty="0" smtClean="0">
                          <a:solidFill>
                            <a:srgbClr val="FF0000"/>
                          </a:solidFill>
                          <a:effectLst/>
                          <a:latin typeface="Calibri" panose="020F0502020204030204" pitchFamily="34" charset="0"/>
                        </a:rPr>
                        <a:t>43,48</a:t>
                      </a:r>
                      <a:endParaRPr lang="tr-TR" sz="1200" b="1"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u="none" strike="noStrike" dirty="0">
                          <a:effectLst/>
                          <a:latin typeface="Calibri" panose="020F0502020204030204" pitchFamily="34" charset="0"/>
                        </a:rPr>
                        <a:t> </a:t>
                      </a:r>
                      <a:endParaRPr lang="tr-TR" sz="1200" b="0"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8029">
                <a:tc gridSpan="3">
                  <a:txBody>
                    <a:bodyPr/>
                    <a:lstStyle/>
                    <a:p>
                      <a:pPr algn="ctr" fontAlgn="ctr"/>
                      <a:r>
                        <a:rPr lang="tr-TR" sz="1200" b="1" u="none" strike="noStrike" dirty="0">
                          <a:solidFill>
                            <a:srgbClr val="FF0000"/>
                          </a:solidFill>
                          <a:effectLst/>
                          <a:latin typeface="Calibri" panose="020F0502020204030204" pitchFamily="34" charset="0"/>
                        </a:rPr>
                        <a:t>GENEL TOPLAM</a:t>
                      </a:r>
                      <a:endParaRPr lang="tr-TR" sz="1200" b="1"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ctr" fontAlgn="ctr"/>
                      <a:r>
                        <a:rPr lang="tr-TR" sz="1200" b="1" u="none" strike="noStrike" dirty="0" smtClean="0">
                          <a:solidFill>
                            <a:srgbClr val="FF0000"/>
                          </a:solidFill>
                          <a:effectLst/>
                          <a:latin typeface="Calibri" panose="020F0502020204030204" pitchFamily="34" charset="0"/>
                        </a:rPr>
                        <a:t>660</a:t>
                      </a:r>
                      <a:endParaRPr lang="tr-TR" sz="1200" b="1"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u="none" strike="noStrike" dirty="0">
                          <a:solidFill>
                            <a:srgbClr val="FF0000"/>
                          </a:solidFill>
                          <a:effectLst/>
                          <a:latin typeface="Calibri" panose="020F0502020204030204" pitchFamily="34" charset="0"/>
                        </a:rPr>
                        <a:t> </a:t>
                      </a:r>
                      <a:endParaRPr lang="tr-TR" sz="1200" b="1"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b="1" u="none" strike="noStrike" dirty="0">
                          <a:solidFill>
                            <a:srgbClr val="FF0000"/>
                          </a:solidFill>
                          <a:effectLst/>
                          <a:latin typeface="Calibri" panose="020F0502020204030204" pitchFamily="34" charset="0"/>
                        </a:rPr>
                        <a:t>100,00</a:t>
                      </a:r>
                      <a:endParaRPr lang="tr-TR" sz="1200" b="1"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tr-TR" sz="1200" u="none" strike="noStrike" dirty="0">
                          <a:effectLst/>
                          <a:latin typeface="Calibri" panose="020F0502020204030204" pitchFamily="34" charset="0"/>
                        </a:rPr>
                        <a:t> </a:t>
                      </a:r>
                      <a:endParaRPr lang="tr-TR" sz="1200" b="1"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o"/>
          <p:cNvGraphicFramePr>
            <a:graphicFrameLocks noGrp="1"/>
          </p:cNvGraphicFramePr>
          <p:nvPr>
            <p:extLst>
              <p:ext uri="{D42A27DB-BD31-4B8C-83A1-F6EECF244321}">
                <p14:modId xmlns:p14="http://schemas.microsoft.com/office/powerpoint/2010/main" val="2890393155"/>
              </p:ext>
            </p:extLst>
          </p:nvPr>
        </p:nvGraphicFramePr>
        <p:xfrm>
          <a:off x="357156" y="285734"/>
          <a:ext cx="8501123" cy="6428041"/>
        </p:xfrm>
        <a:graphic>
          <a:graphicData uri="http://schemas.openxmlformats.org/drawingml/2006/table">
            <a:tbl>
              <a:tblPr/>
              <a:tblGrid>
                <a:gridCol w="2797392"/>
                <a:gridCol w="423335"/>
                <a:gridCol w="423335"/>
                <a:gridCol w="568887"/>
                <a:gridCol w="376156"/>
                <a:gridCol w="451386"/>
                <a:gridCol w="526619"/>
                <a:gridCol w="178506"/>
                <a:gridCol w="272880"/>
                <a:gridCol w="422597"/>
                <a:gridCol w="555410"/>
                <a:gridCol w="451386"/>
                <a:gridCol w="146035"/>
                <a:gridCol w="380583"/>
                <a:gridCol w="526616"/>
              </a:tblGrid>
              <a:tr h="298609">
                <a:tc gridSpan="15">
                  <a:txBody>
                    <a:bodyPr/>
                    <a:lstStyle/>
                    <a:p>
                      <a:pPr algn="ctr" fontAlgn="t"/>
                      <a:r>
                        <a:rPr lang="tr-TR" sz="1600" b="1" i="0" u="none" strike="noStrike" dirty="0" smtClean="0">
                          <a:solidFill>
                            <a:srgbClr val="FF0000"/>
                          </a:solidFill>
                          <a:latin typeface="Calibri" panose="020F0502020204030204" pitchFamily="34" charset="0"/>
                        </a:rPr>
                        <a:t>KIRGIZİSTAN-TÜRKİYE MANAS ÜNİVERSİTESİ</a:t>
                      </a:r>
                      <a:endParaRPr lang="tr-TR" sz="1600" b="1" i="0" u="none" strike="noStrike" dirty="0">
                        <a:solidFill>
                          <a:srgbClr val="FF0000"/>
                        </a:solidFill>
                        <a:latin typeface="Calibri" panose="020F0502020204030204" pitchFamily="34" charset="0"/>
                      </a:endParaRPr>
                    </a:p>
                  </a:txBody>
                  <a:tcPr marL="8816" marR="8816" marT="8816" marB="0">
                    <a:lnL>
                      <a:noFill/>
                    </a:lnL>
                    <a:lnR>
                      <a:noFill/>
                    </a:lnR>
                    <a:lnT>
                      <a:noFill/>
                    </a:lnT>
                    <a:lnB>
                      <a:noFill/>
                    </a:lnB>
                    <a:solidFill>
                      <a:schemeClr val="bg1">
                        <a:lumMod val="9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14313">
                <a:tc gridSpan="15">
                  <a:txBody>
                    <a:bodyPr/>
                    <a:lstStyle/>
                    <a:p>
                      <a:pPr algn="ctr" fontAlgn="t"/>
                      <a:r>
                        <a:rPr lang="tr-TR" sz="1600" b="1" i="0" u="none" strike="noStrike" dirty="0">
                          <a:solidFill>
                            <a:srgbClr val="FF0000"/>
                          </a:solidFill>
                          <a:latin typeface="Calibri" panose="020F0502020204030204" pitchFamily="34" charset="0"/>
                        </a:rPr>
                        <a:t>2014-2015 EĞİTİM-ÖĞRETİM YILI GÜZ DÖNEMİ AKADEMİK PERSONELİN UNVANA GÖRE SAYISAL DAĞILIMI</a:t>
                      </a:r>
                    </a:p>
                  </a:txBody>
                  <a:tcPr marL="8816" marR="8816" marT="8816" marB="0">
                    <a:lnL>
                      <a:noFill/>
                    </a:lnL>
                    <a:lnR>
                      <a:noFill/>
                    </a:lnR>
                    <a:lnT>
                      <a:noFill/>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04059">
                <a:tc rowSpan="2">
                  <a:txBody>
                    <a:bodyPr/>
                    <a:lstStyle/>
                    <a:p>
                      <a:pPr algn="l" fontAlgn="ctr"/>
                      <a:r>
                        <a:rPr lang="tr-TR" sz="1100" b="1" i="0" u="none" strike="noStrike" dirty="0">
                          <a:solidFill>
                            <a:srgbClr val="000000"/>
                          </a:solidFill>
                          <a:latin typeface="Arial"/>
                        </a:rPr>
                        <a:t>UNVANI</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3">
                  <a:txBody>
                    <a:bodyPr/>
                    <a:lstStyle/>
                    <a:p>
                      <a:pPr algn="ctr" fontAlgn="ctr"/>
                      <a:r>
                        <a:rPr lang="tr-TR" sz="1100" b="1" i="0" u="none" strike="noStrike" dirty="0">
                          <a:solidFill>
                            <a:srgbClr val="000000"/>
                          </a:solidFill>
                          <a:latin typeface="Arial"/>
                        </a:rPr>
                        <a:t>T.C.</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hMerge="1">
                  <a:txBody>
                    <a:bodyPr/>
                    <a:lstStyle/>
                    <a:p>
                      <a:endParaRPr lang="tr-TR"/>
                    </a:p>
                  </a:txBody>
                  <a:tcPr/>
                </a:tc>
                <a:tc gridSpan="3">
                  <a:txBody>
                    <a:bodyPr/>
                    <a:lstStyle/>
                    <a:p>
                      <a:pPr algn="ctr" fontAlgn="ctr"/>
                      <a:r>
                        <a:rPr lang="tr-TR" sz="1100" b="1" i="0" u="none" strike="noStrike" dirty="0">
                          <a:solidFill>
                            <a:srgbClr val="000000"/>
                          </a:solidFill>
                          <a:latin typeface="Arial"/>
                        </a:rPr>
                        <a:t>K.C.</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hMerge="1">
                  <a:txBody>
                    <a:bodyPr/>
                    <a:lstStyle/>
                    <a:p>
                      <a:endParaRPr lang="tr-TR"/>
                    </a:p>
                  </a:txBody>
                  <a:tcPr/>
                </a:tc>
                <a:tc gridSpan="4">
                  <a:txBody>
                    <a:bodyPr/>
                    <a:lstStyle/>
                    <a:p>
                      <a:pPr algn="ctr" fontAlgn="ctr"/>
                      <a:r>
                        <a:rPr lang="tr-TR" sz="1100" b="1" i="0" u="none" strike="noStrike">
                          <a:solidFill>
                            <a:srgbClr val="000000"/>
                          </a:solidFill>
                          <a:latin typeface="Arial"/>
                        </a:rPr>
                        <a:t>DİĞER</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1100" b="1" i="0" u="none" strike="noStrike" dirty="0">
                          <a:solidFill>
                            <a:srgbClr val="000000"/>
                          </a:solidFill>
                          <a:latin typeface="Arial"/>
                        </a:rPr>
                        <a:t>TOPLAM</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307328">
                <a:tc vMerge="1">
                  <a:txBody>
                    <a:bodyPr/>
                    <a:lstStyle/>
                    <a:p>
                      <a:endParaRPr lang="tr-TR"/>
                    </a:p>
                  </a:txBody>
                  <a:tcPr/>
                </a:tc>
                <a:tc>
                  <a:txBody>
                    <a:bodyPr/>
                    <a:lstStyle/>
                    <a:p>
                      <a:pPr algn="ctr" fontAlgn="ctr"/>
                      <a:r>
                        <a:rPr lang="tr-TR" sz="1100" b="1" i="0" u="none" strike="noStrike">
                          <a:solidFill>
                            <a:srgbClr val="000000"/>
                          </a:solidFill>
                          <a:latin typeface="Arial"/>
                        </a:rPr>
                        <a:t>T.Z.</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1" i="0" u="none" strike="noStrike">
                          <a:solidFill>
                            <a:srgbClr val="000000"/>
                          </a:solidFill>
                          <a:latin typeface="Arial"/>
                        </a:rPr>
                        <a:t>Y.Z.</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1" i="0" u="none" strike="noStrike" dirty="0">
                          <a:solidFill>
                            <a:srgbClr val="000000"/>
                          </a:solidFill>
                          <a:latin typeface="Arial"/>
                        </a:rPr>
                        <a:t>D.S.Ü</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1" i="0" u="none" strike="noStrike" dirty="0">
                          <a:solidFill>
                            <a:srgbClr val="000000"/>
                          </a:solidFill>
                          <a:latin typeface="Arial"/>
                        </a:rPr>
                        <a:t>T.Z.</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1" i="0" u="none" strike="noStrike" dirty="0">
                          <a:solidFill>
                            <a:srgbClr val="000000"/>
                          </a:solidFill>
                          <a:latin typeface="Arial"/>
                        </a:rPr>
                        <a:t>Y.Z.</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1" i="0" u="none" strike="noStrike" dirty="0">
                          <a:solidFill>
                            <a:srgbClr val="000000"/>
                          </a:solidFill>
                          <a:latin typeface="Arial"/>
                        </a:rPr>
                        <a:t>D.S.Ü</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1" i="0" u="none" strike="noStrike" dirty="0">
                          <a:solidFill>
                            <a:srgbClr val="000000"/>
                          </a:solidFill>
                          <a:latin typeface="Arial"/>
                        </a:rPr>
                        <a:t>T.Z.</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1" i="0" u="none" strike="noStrike" dirty="0">
                          <a:solidFill>
                            <a:srgbClr val="000000"/>
                          </a:solidFill>
                          <a:latin typeface="Arial"/>
                        </a:rPr>
                        <a:t>Y.Z.</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1" i="0" u="none" strike="noStrike" dirty="0">
                          <a:solidFill>
                            <a:srgbClr val="000000"/>
                          </a:solidFill>
                          <a:latin typeface="Arial"/>
                        </a:rPr>
                        <a:t>D.S.Ü</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1" i="0" u="none" strike="noStrike">
                          <a:solidFill>
                            <a:srgbClr val="000000"/>
                          </a:solidFill>
                          <a:latin typeface="Arial"/>
                        </a:rPr>
                        <a:t>T.Z.</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1" i="0" u="none" strike="noStrike">
                          <a:solidFill>
                            <a:srgbClr val="000000"/>
                          </a:solidFill>
                          <a:latin typeface="Arial"/>
                        </a:rPr>
                        <a:t>Y.Z.</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1" i="0" u="none" strike="noStrike" dirty="0">
                          <a:solidFill>
                            <a:srgbClr val="000000"/>
                          </a:solidFill>
                          <a:latin typeface="Arial"/>
                        </a:rPr>
                        <a:t>D.S.Ü</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359636">
                <a:tc>
                  <a:txBody>
                    <a:bodyPr/>
                    <a:lstStyle/>
                    <a:p>
                      <a:pPr algn="l" fontAlgn="ctr"/>
                      <a:r>
                        <a:rPr lang="tr-TR" sz="1100" b="1" i="0" u="none" strike="noStrike" dirty="0">
                          <a:solidFill>
                            <a:srgbClr val="000000"/>
                          </a:solidFill>
                          <a:latin typeface="Arial"/>
                        </a:rPr>
                        <a:t>Rektör</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1</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dirty="0">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dirty="0">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0" i="0" u="none" strike="noStrike" dirty="0">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0" i="0" u="none" strike="noStrike" dirty="0">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dirty="0">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dirty="0">
                          <a:solidFill>
                            <a:srgbClr val="000000"/>
                          </a:solidFill>
                          <a:latin typeface="Arial"/>
                        </a:rPr>
                        <a:t>1</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0" i="0" u="none" strike="noStrike" dirty="0">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0" i="0" u="none" strike="noStrike" dirty="0">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359636">
                <a:tc>
                  <a:txBody>
                    <a:bodyPr/>
                    <a:lstStyle/>
                    <a:p>
                      <a:pPr algn="l" fontAlgn="ctr"/>
                      <a:r>
                        <a:rPr lang="tr-TR" sz="1100" b="1" i="0" u="none" strike="noStrike" dirty="0">
                          <a:solidFill>
                            <a:srgbClr val="000000"/>
                          </a:solidFill>
                          <a:latin typeface="Arial"/>
                        </a:rPr>
                        <a:t>Rektör Vekili</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dirty="0">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dirty="0">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dirty="0">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dirty="0">
                          <a:solidFill>
                            <a:srgbClr val="000000"/>
                          </a:solidFill>
                          <a:latin typeface="Arial"/>
                        </a:rPr>
                        <a:t>1</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dirty="0">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dirty="0">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dirty="0">
                          <a:solidFill>
                            <a:srgbClr val="000000"/>
                          </a:solidFill>
                          <a:latin typeface="Arial"/>
                        </a:rPr>
                        <a:t>1</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0" i="0" u="none" strike="noStrike" dirty="0">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0" i="0" u="none" strike="noStrike" dirty="0">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359636">
                <a:tc>
                  <a:txBody>
                    <a:bodyPr/>
                    <a:lstStyle/>
                    <a:p>
                      <a:pPr algn="l" fontAlgn="ctr"/>
                      <a:r>
                        <a:rPr lang="tr-TR" sz="1100" b="1" i="0" u="none" strike="noStrike">
                          <a:solidFill>
                            <a:srgbClr val="000000"/>
                          </a:solidFill>
                          <a:latin typeface="Arial"/>
                        </a:rPr>
                        <a:t>Rektör Yardımcısı</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1</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1</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0" i="0" u="none" strike="noStrike" dirty="0">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0" i="0" u="none" strike="noStrike" dirty="0">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359636">
                <a:tc>
                  <a:txBody>
                    <a:bodyPr/>
                    <a:lstStyle/>
                    <a:p>
                      <a:pPr algn="l" fontAlgn="ctr"/>
                      <a:r>
                        <a:rPr lang="tr-TR" sz="1100" b="1" i="0" u="none" strike="noStrike">
                          <a:solidFill>
                            <a:srgbClr val="000000"/>
                          </a:solidFill>
                          <a:latin typeface="Arial"/>
                        </a:rPr>
                        <a:t>Prof.Dr.</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19</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23</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5</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11</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0" i="0" u="none" strike="noStrike">
                          <a:solidFill>
                            <a:srgbClr val="000000"/>
                          </a:solidFill>
                          <a:latin typeface="Arial"/>
                        </a:rPr>
                        <a:t>1</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43</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0" i="0" u="none" strike="noStrike" dirty="0">
                          <a:solidFill>
                            <a:srgbClr val="000000"/>
                          </a:solidFill>
                          <a:latin typeface="Arial"/>
                        </a:rPr>
                        <a:t>5</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0" i="0" u="none" strike="noStrike" dirty="0">
                          <a:solidFill>
                            <a:srgbClr val="000000"/>
                          </a:solidFill>
                          <a:latin typeface="Arial"/>
                        </a:rPr>
                        <a:t>11</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359636">
                <a:tc>
                  <a:txBody>
                    <a:bodyPr/>
                    <a:lstStyle/>
                    <a:p>
                      <a:pPr algn="l" fontAlgn="ctr"/>
                      <a:r>
                        <a:rPr lang="tr-TR" sz="1100" b="1" i="0" u="none" strike="noStrike" dirty="0">
                          <a:solidFill>
                            <a:srgbClr val="000000"/>
                          </a:solidFill>
                          <a:latin typeface="Arial"/>
                        </a:rPr>
                        <a:t>Doç.Dr.</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23</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27</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11</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36</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0" i="0" u="none" strike="noStrike">
                          <a:solidFill>
                            <a:srgbClr val="000000"/>
                          </a:solidFill>
                          <a:latin typeface="Arial"/>
                        </a:rPr>
                        <a:t>1</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2</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51</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0" i="0" u="none" strike="noStrike" dirty="0">
                          <a:solidFill>
                            <a:srgbClr val="000000"/>
                          </a:solidFill>
                          <a:latin typeface="Arial"/>
                        </a:rPr>
                        <a:t>11</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0" i="0" u="none" strike="noStrike" dirty="0">
                          <a:solidFill>
                            <a:srgbClr val="000000"/>
                          </a:solidFill>
                          <a:latin typeface="Arial"/>
                        </a:rPr>
                        <a:t>38</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359636">
                <a:tc>
                  <a:txBody>
                    <a:bodyPr/>
                    <a:lstStyle/>
                    <a:p>
                      <a:pPr algn="l" fontAlgn="ctr"/>
                      <a:r>
                        <a:rPr lang="tr-TR" sz="1100" b="1" i="0" u="none" strike="noStrike" dirty="0">
                          <a:solidFill>
                            <a:srgbClr val="000000"/>
                          </a:solidFill>
                          <a:latin typeface="Arial"/>
                        </a:rPr>
                        <a:t>Yrd.Doç.Dr.</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19</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10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29</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0" i="0" u="none" strike="noStrike" dirty="0">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0" i="0" u="none" strike="noStrike" dirty="0">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359636">
                <a:tc>
                  <a:txBody>
                    <a:bodyPr/>
                    <a:lstStyle/>
                    <a:p>
                      <a:pPr algn="l" fontAlgn="ctr"/>
                      <a:r>
                        <a:rPr lang="tr-TR" sz="1100" b="1" i="0" u="none" strike="noStrike">
                          <a:solidFill>
                            <a:srgbClr val="000000"/>
                          </a:solidFill>
                          <a:latin typeface="Arial"/>
                        </a:rPr>
                        <a:t>Öğr.Gör.Dr.</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3</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42</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5</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21</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45</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0" i="0" u="none" strike="noStrike" dirty="0">
                          <a:solidFill>
                            <a:srgbClr val="000000"/>
                          </a:solidFill>
                          <a:latin typeface="Arial"/>
                        </a:rPr>
                        <a:t>5</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0" i="0" u="none" strike="noStrike" dirty="0">
                          <a:solidFill>
                            <a:srgbClr val="000000"/>
                          </a:solidFill>
                          <a:latin typeface="Arial"/>
                        </a:rPr>
                        <a:t>21</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271339">
                <a:tc>
                  <a:txBody>
                    <a:bodyPr/>
                    <a:lstStyle/>
                    <a:p>
                      <a:pPr algn="l" fontAlgn="ctr"/>
                      <a:r>
                        <a:rPr lang="tr-TR" sz="1100" b="1" i="0" u="none" strike="noStrike">
                          <a:solidFill>
                            <a:srgbClr val="000000"/>
                          </a:solidFill>
                          <a:latin typeface="Arial"/>
                        </a:rPr>
                        <a:t>Öğr.Gör.</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21</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2</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2</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32</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18</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14</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53</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0" i="0" u="none" strike="noStrike" dirty="0">
                          <a:solidFill>
                            <a:srgbClr val="000000"/>
                          </a:solidFill>
                          <a:latin typeface="Arial"/>
                        </a:rPr>
                        <a:t>20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0" i="0" u="none" strike="noStrike" dirty="0">
                          <a:solidFill>
                            <a:srgbClr val="000000"/>
                          </a:solidFill>
                          <a:latin typeface="Arial"/>
                        </a:rPr>
                        <a:t>16</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359636">
                <a:tc>
                  <a:txBody>
                    <a:bodyPr/>
                    <a:lstStyle/>
                    <a:p>
                      <a:pPr algn="l" fontAlgn="ctr"/>
                      <a:r>
                        <a:rPr lang="tr-TR" sz="1100" b="1" i="0" u="none" strike="noStrike">
                          <a:solidFill>
                            <a:srgbClr val="000000"/>
                          </a:solidFill>
                          <a:latin typeface="Arial"/>
                        </a:rPr>
                        <a:t>Okutman</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46</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2</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40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3</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7</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0" i="0" u="none" strike="noStrike">
                          <a:solidFill>
                            <a:srgbClr val="000000"/>
                          </a:solidFill>
                          <a:latin typeface="Arial"/>
                        </a:rPr>
                        <a:t>3</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4</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89</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0" i="0" u="none" strike="noStrike" dirty="0">
                          <a:solidFill>
                            <a:srgbClr val="000000"/>
                          </a:solidFill>
                          <a:latin typeface="Arial"/>
                        </a:rPr>
                        <a:t>5</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0" i="0" u="none" strike="noStrike" dirty="0">
                          <a:solidFill>
                            <a:srgbClr val="000000"/>
                          </a:solidFill>
                          <a:latin typeface="Arial"/>
                        </a:rPr>
                        <a:t>11</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359636">
                <a:tc>
                  <a:txBody>
                    <a:bodyPr/>
                    <a:lstStyle/>
                    <a:p>
                      <a:pPr algn="l" fontAlgn="ctr"/>
                      <a:r>
                        <a:rPr lang="tr-TR" sz="1100" b="1" i="0" u="none" strike="noStrike">
                          <a:solidFill>
                            <a:srgbClr val="000000"/>
                          </a:solidFill>
                          <a:latin typeface="Arial"/>
                        </a:rPr>
                        <a:t>Uzman (Akademik)</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7</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6</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13</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0" i="0" u="none" strike="noStrike" dirty="0">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0" i="0" u="none" strike="noStrike" dirty="0">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359636">
                <a:tc>
                  <a:txBody>
                    <a:bodyPr/>
                    <a:lstStyle/>
                    <a:p>
                      <a:pPr algn="l" fontAlgn="ctr"/>
                      <a:r>
                        <a:rPr lang="tr-TR" sz="1100" b="1" i="0" u="none" strike="noStrike">
                          <a:solidFill>
                            <a:srgbClr val="000000"/>
                          </a:solidFill>
                          <a:latin typeface="Arial"/>
                        </a:rPr>
                        <a:t>Arş.Gör.</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8</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39</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0" i="0" u="none" strike="noStrike">
                          <a:solidFill>
                            <a:srgbClr val="000000"/>
                          </a:solidFill>
                          <a:latin typeface="Arial"/>
                        </a:rPr>
                        <a:t>47</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0" i="0" u="none" strike="noStrike" dirty="0">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0" i="0" u="none" strike="noStrike" dirty="0">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472338">
                <a:tc>
                  <a:txBody>
                    <a:bodyPr/>
                    <a:lstStyle/>
                    <a:p>
                      <a:pPr algn="r" fontAlgn="ctr"/>
                      <a:r>
                        <a:rPr lang="tr-TR" sz="1100" b="1" i="0" u="none" strike="noStrike">
                          <a:solidFill>
                            <a:srgbClr val="000000"/>
                          </a:solidFill>
                          <a:latin typeface="Arial"/>
                        </a:rPr>
                        <a:t>TOPLAM     :     </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1" i="0" u="none" strike="noStrike">
                          <a:solidFill>
                            <a:srgbClr val="000000"/>
                          </a:solidFill>
                          <a:latin typeface="Arial"/>
                        </a:rPr>
                        <a:t>147</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1" i="0" u="none" strike="noStrike">
                          <a:solidFill>
                            <a:srgbClr val="000000"/>
                          </a:solidFill>
                          <a:latin typeface="Arial"/>
                        </a:rPr>
                        <a:t>4</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1" i="0" u="none" strike="noStrike">
                          <a:solidFill>
                            <a:srgbClr val="000000"/>
                          </a:solidFill>
                          <a:latin typeface="Arial"/>
                        </a:rPr>
                        <a:t>2</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1" i="0" u="none" strike="noStrike">
                          <a:solidFill>
                            <a:srgbClr val="000000"/>
                          </a:solidFill>
                          <a:latin typeface="Arial"/>
                        </a:rPr>
                        <a:t>221</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1" i="0" u="none" strike="noStrike">
                          <a:solidFill>
                            <a:srgbClr val="000000"/>
                          </a:solidFill>
                          <a:latin typeface="Arial"/>
                        </a:rPr>
                        <a:t>42</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1" i="0" u="none" strike="noStrike">
                          <a:solidFill>
                            <a:srgbClr val="000000"/>
                          </a:solidFill>
                          <a:latin typeface="Arial"/>
                        </a:rPr>
                        <a:t>89</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1" i="0" u="none" strike="noStrike">
                          <a:solidFill>
                            <a:srgbClr val="000000"/>
                          </a:solidFill>
                          <a:latin typeface="Arial"/>
                        </a:rPr>
                        <a:t>5</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1" i="0" u="none" strike="noStrike">
                          <a:solidFill>
                            <a:srgbClr val="000000"/>
                          </a:solidFill>
                          <a:latin typeface="Arial"/>
                        </a:rPr>
                        <a:t>0</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1" i="0" u="none" strike="noStrike">
                          <a:solidFill>
                            <a:srgbClr val="000000"/>
                          </a:solidFill>
                          <a:latin typeface="Arial"/>
                        </a:rPr>
                        <a:t>6</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100" b="1" i="0" u="none" strike="noStrike">
                          <a:solidFill>
                            <a:srgbClr val="000000"/>
                          </a:solidFill>
                          <a:latin typeface="Arial"/>
                        </a:rPr>
                        <a:t>373</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fontAlgn="ctr"/>
                      <a:r>
                        <a:rPr lang="tr-TR" sz="1100" b="1" i="0" u="none" strike="noStrike">
                          <a:solidFill>
                            <a:srgbClr val="000000"/>
                          </a:solidFill>
                          <a:latin typeface="Arial"/>
                        </a:rPr>
                        <a:t>46</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tr-TR"/>
                    </a:p>
                  </a:txBody>
                  <a:tcPr/>
                </a:tc>
                <a:tc>
                  <a:txBody>
                    <a:bodyPr/>
                    <a:lstStyle/>
                    <a:p>
                      <a:pPr algn="ctr" fontAlgn="ctr"/>
                      <a:r>
                        <a:rPr lang="tr-TR" sz="1100" b="1" i="0" u="none" strike="noStrike" dirty="0">
                          <a:solidFill>
                            <a:srgbClr val="000000"/>
                          </a:solidFill>
                          <a:latin typeface="Arial"/>
                        </a:rPr>
                        <a:t>97</a:t>
                      </a:r>
                    </a:p>
                  </a:txBody>
                  <a:tcPr marL="8816" marR="8816" marT="88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304059">
                <a:tc>
                  <a:txBody>
                    <a:bodyPr/>
                    <a:lstStyle/>
                    <a:p>
                      <a:pPr algn="l" fontAlgn="b"/>
                      <a:endParaRPr lang="tr-TR" sz="1000" b="0" i="0" u="none" strike="noStrike" dirty="0">
                        <a:solidFill>
                          <a:srgbClr val="000000"/>
                        </a:solidFill>
                        <a:latin typeface="Calibri"/>
                      </a:endParaRPr>
                    </a:p>
                  </a:txBody>
                  <a:tcPr marL="8816" marR="8816" marT="88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000" b="0" i="0" u="none" strike="noStrike">
                        <a:solidFill>
                          <a:srgbClr val="000000"/>
                        </a:solidFill>
                        <a:latin typeface="Calibri"/>
                      </a:endParaRPr>
                    </a:p>
                  </a:txBody>
                  <a:tcPr marL="8816" marR="8816" marT="88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000" b="0" i="0" u="none" strike="noStrike">
                        <a:solidFill>
                          <a:srgbClr val="000000"/>
                        </a:solidFill>
                        <a:latin typeface="Calibri"/>
                      </a:endParaRPr>
                    </a:p>
                  </a:txBody>
                  <a:tcPr marL="8816" marR="8816" marT="88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000" b="0" i="0" u="none" strike="noStrike">
                        <a:solidFill>
                          <a:srgbClr val="000000"/>
                        </a:solidFill>
                        <a:latin typeface="Calibri"/>
                      </a:endParaRPr>
                    </a:p>
                  </a:txBody>
                  <a:tcPr marL="8816" marR="8816" marT="88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000" b="0" i="0" u="none" strike="noStrike">
                        <a:solidFill>
                          <a:srgbClr val="000000"/>
                        </a:solidFill>
                        <a:latin typeface="Calibri"/>
                      </a:endParaRPr>
                    </a:p>
                  </a:txBody>
                  <a:tcPr marL="8816" marR="8816" marT="88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000" b="0" i="0" u="none" strike="noStrike">
                        <a:solidFill>
                          <a:srgbClr val="000000"/>
                        </a:solidFill>
                        <a:latin typeface="Calibri"/>
                      </a:endParaRPr>
                    </a:p>
                  </a:txBody>
                  <a:tcPr marL="8816" marR="8816" marT="88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000" b="0" i="0" u="none" strike="noStrike">
                        <a:solidFill>
                          <a:srgbClr val="000000"/>
                        </a:solidFill>
                        <a:latin typeface="Calibri"/>
                      </a:endParaRPr>
                    </a:p>
                  </a:txBody>
                  <a:tcPr marL="8816" marR="8816" marT="88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000" b="0" i="0" u="none" strike="noStrike">
                        <a:solidFill>
                          <a:srgbClr val="000000"/>
                        </a:solidFill>
                        <a:latin typeface="Calibri"/>
                      </a:endParaRPr>
                    </a:p>
                  </a:txBody>
                  <a:tcPr marL="8816" marR="8816" marT="88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000" b="0" i="0" u="none" strike="noStrike">
                        <a:solidFill>
                          <a:srgbClr val="000000"/>
                        </a:solidFill>
                        <a:latin typeface="Calibri"/>
                      </a:endParaRPr>
                    </a:p>
                  </a:txBody>
                  <a:tcPr marL="8816" marR="8816" marT="88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000" b="0" i="0" u="none" strike="noStrike">
                        <a:solidFill>
                          <a:srgbClr val="000000"/>
                        </a:solidFill>
                        <a:latin typeface="Calibri"/>
                      </a:endParaRPr>
                    </a:p>
                  </a:txBody>
                  <a:tcPr marL="8816" marR="8816" marT="88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000" b="0" i="0" u="none" strike="noStrike">
                        <a:solidFill>
                          <a:srgbClr val="000000"/>
                        </a:solidFill>
                        <a:latin typeface="Calibri"/>
                      </a:endParaRPr>
                    </a:p>
                  </a:txBody>
                  <a:tcPr marL="8816" marR="8816" marT="88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000" b="0" i="0" u="none" strike="noStrike">
                        <a:solidFill>
                          <a:srgbClr val="000000"/>
                        </a:solidFill>
                        <a:latin typeface="Calibri"/>
                      </a:endParaRPr>
                    </a:p>
                  </a:txBody>
                  <a:tcPr marL="8816" marR="8816" marT="88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000" b="0" i="0" u="none" strike="noStrike">
                        <a:solidFill>
                          <a:srgbClr val="000000"/>
                        </a:solidFill>
                        <a:latin typeface="Calibri"/>
                      </a:endParaRPr>
                    </a:p>
                  </a:txBody>
                  <a:tcPr marL="8816" marR="8816" marT="88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000" b="0" i="0" u="none" strike="noStrike">
                        <a:solidFill>
                          <a:srgbClr val="000000"/>
                        </a:solidFill>
                        <a:latin typeface="Calibri"/>
                      </a:endParaRPr>
                    </a:p>
                  </a:txBody>
                  <a:tcPr marL="8816" marR="8816" marT="881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1000" b="0" i="0" u="none" strike="noStrike" dirty="0">
                        <a:solidFill>
                          <a:srgbClr val="000000"/>
                        </a:solidFill>
                        <a:latin typeface="Calibri"/>
                      </a:endParaRPr>
                    </a:p>
                  </a:txBody>
                  <a:tcPr marL="8816" marR="8816" marT="8816" marB="0" anchor="b">
                    <a:lnL>
                      <a:noFill/>
                    </a:lnL>
                    <a:lnR>
                      <a:noFill/>
                    </a:lnR>
                    <a:lnT w="6350" cap="flat" cmpd="sng" algn="ctr">
                      <a:solidFill>
                        <a:srgbClr val="000000"/>
                      </a:solidFill>
                      <a:prstDash val="solid"/>
                      <a:round/>
                      <a:headEnd type="none" w="med" len="med"/>
                      <a:tailEnd type="none" w="med" len="med"/>
                    </a:lnT>
                    <a:lnB>
                      <a:noFill/>
                    </a:lnB>
                  </a:tcPr>
                </a:tc>
              </a:tr>
              <a:tr h="359636">
                <a:tc>
                  <a:txBody>
                    <a:bodyPr/>
                    <a:lstStyle/>
                    <a:p>
                      <a:pPr algn="l" fontAlgn="b"/>
                      <a:endParaRPr lang="tr-TR" sz="1000" b="0" i="0" u="none" strike="noStrike" dirty="0">
                        <a:solidFill>
                          <a:srgbClr val="000000"/>
                        </a:solidFill>
                        <a:latin typeface="Calibri"/>
                      </a:endParaRPr>
                    </a:p>
                  </a:txBody>
                  <a:tcPr marL="8816" marR="8816" marT="8816" marB="0" anchor="b">
                    <a:lnL>
                      <a:noFill/>
                    </a:lnL>
                    <a:lnR>
                      <a:noFill/>
                    </a:lnR>
                    <a:lnT>
                      <a:noFill/>
                    </a:lnT>
                    <a:lnB>
                      <a:noFill/>
                    </a:lnB>
                  </a:tcPr>
                </a:tc>
                <a:tc>
                  <a:txBody>
                    <a:bodyPr/>
                    <a:lstStyle/>
                    <a:p>
                      <a:pPr algn="l" fontAlgn="b"/>
                      <a:endParaRPr lang="tr-TR" sz="1000" b="0" i="0" u="none" strike="noStrike">
                        <a:solidFill>
                          <a:srgbClr val="000000"/>
                        </a:solidFill>
                        <a:latin typeface="Calibri"/>
                      </a:endParaRPr>
                    </a:p>
                  </a:txBody>
                  <a:tcPr marL="8816" marR="8816" marT="8816" marB="0" anchor="b">
                    <a:lnL>
                      <a:noFill/>
                    </a:lnL>
                    <a:lnR>
                      <a:noFill/>
                    </a:lnR>
                    <a:lnT>
                      <a:noFill/>
                    </a:lnT>
                    <a:lnB>
                      <a:noFill/>
                    </a:lnB>
                  </a:tcPr>
                </a:tc>
                <a:tc>
                  <a:txBody>
                    <a:bodyPr/>
                    <a:lstStyle/>
                    <a:p>
                      <a:pPr algn="l" fontAlgn="b"/>
                      <a:endParaRPr lang="tr-TR" sz="1000" b="0" i="0" u="none" strike="noStrike" dirty="0">
                        <a:solidFill>
                          <a:srgbClr val="000000"/>
                        </a:solidFill>
                        <a:latin typeface="Calibri"/>
                      </a:endParaRPr>
                    </a:p>
                  </a:txBody>
                  <a:tcPr marL="8816" marR="8816" marT="8816" marB="0" anchor="b">
                    <a:lnL>
                      <a:noFill/>
                    </a:lnL>
                    <a:lnR>
                      <a:noFill/>
                    </a:lnR>
                    <a:lnT>
                      <a:noFill/>
                    </a:lnT>
                    <a:lnB>
                      <a:noFill/>
                    </a:lnB>
                  </a:tcPr>
                </a:tc>
                <a:tc>
                  <a:txBody>
                    <a:bodyPr/>
                    <a:lstStyle/>
                    <a:p>
                      <a:pPr algn="l" fontAlgn="b"/>
                      <a:endParaRPr lang="tr-TR" sz="1000" b="0" i="0" u="none" strike="noStrike" dirty="0">
                        <a:solidFill>
                          <a:srgbClr val="000000"/>
                        </a:solidFill>
                        <a:latin typeface="Calibri"/>
                      </a:endParaRPr>
                    </a:p>
                  </a:txBody>
                  <a:tcPr marL="8816" marR="8816" marT="8816" marB="0" anchor="b">
                    <a:lnL>
                      <a:noFill/>
                    </a:lnL>
                    <a:lnR>
                      <a:noFill/>
                    </a:lnR>
                    <a:lnT>
                      <a:noFill/>
                    </a:lnT>
                    <a:lnB>
                      <a:noFill/>
                    </a:lnB>
                  </a:tcPr>
                </a:tc>
                <a:tc>
                  <a:txBody>
                    <a:bodyPr/>
                    <a:lstStyle/>
                    <a:p>
                      <a:pPr algn="l" fontAlgn="b"/>
                      <a:endParaRPr lang="tr-TR" sz="1000" b="0" i="0" u="none" strike="noStrike">
                        <a:solidFill>
                          <a:srgbClr val="000000"/>
                        </a:solidFill>
                        <a:latin typeface="Calibri"/>
                      </a:endParaRPr>
                    </a:p>
                  </a:txBody>
                  <a:tcPr marL="8816" marR="8816" marT="8816" marB="0" anchor="b">
                    <a:lnL>
                      <a:noFill/>
                    </a:lnL>
                    <a:lnR>
                      <a:noFill/>
                    </a:lnR>
                    <a:lnT>
                      <a:noFill/>
                    </a:lnT>
                    <a:lnB>
                      <a:noFill/>
                    </a:lnB>
                  </a:tcPr>
                </a:tc>
                <a:tc>
                  <a:txBody>
                    <a:bodyPr/>
                    <a:lstStyle/>
                    <a:p>
                      <a:pPr algn="l" fontAlgn="b"/>
                      <a:endParaRPr lang="tr-TR" sz="1000" b="0" i="0" u="none" strike="noStrike" dirty="0">
                        <a:solidFill>
                          <a:srgbClr val="000000"/>
                        </a:solidFill>
                        <a:latin typeface="Calibri"/>
                      </a:endParaRPr>
                    </a:p>
                  </a:txBody>
                  <a:tcPr marL="8816" marR="8816" marT="8816" marB="0" anchor="b">
                    <a:lnL>
                      <a:noFill/>
                    </a:lnL>
                    <a:lnR>
                      <a:noFill/>
                    </a:lnR>
                    <a:lnT>
                      <a:noFill/>
                    </a:lnT>
                    <a:lnB>
                      <a:noFill/>
                    </a:lnB>
                  </a:tcPr>
                </a:tc>
                <a:tc>
                  <a:txBody>
                    <a:bodyPr/>
                    <a:lstStyle/>
                    <a:p>
                      <a:pPr algn="l" fontAlgn="b"/>
                      <a:endParaRPr lang="tr-TR" sz="1000" b="0" i="0" u="none" strike="noStrike">
                        <a:solidFill>
                          <a:srgbClr val="000000"/>
                        </a:solidFill>
                        <a:latin typeface="Calibri"/>
                      </a:endParaRPr>
                    </a:p>
                  </a:txBody>
                  <a:tcPr marL="8816" marR="8816" marT="8816" marB="0" anchor="b">
                    <a:lnL>
                      <a:noFill/>
                    </a:lnL>
                    <a:lnR>
                      <a:noFill/>
                    </a:lnR>
                    <a:lnT>
                      <a:noFill/>
                    </a:lnT>
                    <a:lnB>
                      <a:noFill/>
                    </a:lnB>
                  </a:tcPr>
                </a:tc>
                <a:tc>
                  <a:txBody>
                    <a:bodyPr/>
                    <a:lstStyle/>
                    <a:p>
                      <a:pPr algn="l" fontAlgn="b"/>
                      <a:endParaRPr lang="tr-TR" sz="1000" b="0" i="0" u="none" strike="noStrike">
                        <a:solidFill>
                          <a:srgbClr val="000000"/>
                        </a:solidFill>
                        <a:latin typeface="Calibri"/>
                      </a:endParaRPr>
                    </a:p>
                  </a:txBody>
                  <a:tcPr marL="8816" marR="8816" marT="8816" marB="0" anchor="b">
                    <a:lnL>
                      <a:noFill/>
                    </a:lnL>
                    <a:lnR>
                      <a:noFill/>
                    </a:lnR>
                    <a:lnT>
                      <a:noFill/>
                    </a:lnT>
                    <a:lnB>
                      <a:noFill/>
                    </a:lnB>
                  </a:tcPr>
                </a:tc>
                <a:tc gridSpan="5">
                  <a:txBody>
                    <a:bodyPr/>
                    <a:lstStyle/>
                    <a:p>
                      <a:pPr algn="l" fontAlgn="ctr"/>
                      <a:r>
                        <a:rPr lang="tr-TR" sz="1200" b="1" i="0" u="none" strike="noStrike">
                          <a:solidFill>
                            <a:srgbClr val="000000"/>
                          </a:solidFill>
                          <a:latin typeface="Arial"/>
                        </a:rPr>
                        <a:t>GENEL TOPLAM       :</a:t>
                      </a:r>
                    </a:p>
                  </a:txBody>
                  <a:tcPr marL="8816" marR="8816" marT="8816" marB="0" anchor="ctr">
                    <a:lnL>
                      <a:noFill/>
                    </a:lnL>
                    <a:lnR>
                      <a:noFill/>
                    </a:lnR>
                    <a:lnT>
                      <a:noFill/>
                    </a:lnT>
                    <a:lnB>
                      <a:noFill/>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ctr"/>
                      <a:r>
                        <a:rPr lang="tr-TR" sz="1200" b="1" i="0" u="none" strike="noStrike" dirty="0">
                          <a:solidFill>
                            <a:srgbClr val="000000"/>
                          </a:solidFill>
                          <a:latin typeface="Arial"/>
                        </a:rPr>
                        <a:t> 516</a:t>
                      </a:r>
                    </a:p>
                  </a:txBody>
                  <a:tcPr marL="8816" marR="8816" marT="8816" marB="0" anchor="ctr">
                    <a:lnL>
                      <a:noFill/>
                    </a:lnL>
                    <a:lnR>
                      <a:noFill/>
                    </a:lnR>
                    <a:lnT>
                      <a:noFill/>
                    </a:lnT>
                    <a:lnB>
                      <a:noFill/>
                    </a:lnB>
                    <a:solidFill>
                      <a:srgbClr val="FFFFFF"/>
                    </a:solidFill>
                  </a:tcPr>
                </a:tc>
                <a:tc hMerge="1">
                  <a:txBody>
                    <a:bodyPr/>
                    <a:lstStyle/>
                    <a:p>
                      <a:endParaRPr lang="tr-TR"/>
                    </a:p>
                  </a:txBody>
                  <a:tcPr/>
                </a:tc>
              </a:tr>
            </a:tbl>
          </a:graphicData>
        </a:graphic>
      </p:graphicFrame>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10"/>
          <p:cNvGraphicFramePr>
            <a:graphicFrameLocks noGrp="1"/>
          </p:cNvGraphicFramePr>
          <p:nvPr>
            <p:extLst>
              <p:ext uri="{D42A27DB-BD31-4B8C-83A1-F6EECF244321}">
                <p14:modId xmlns:p14="http://schemas.microsoft.com/office/powerpoint/2010/main" val="193824549"/>
              </p:ext>
            </p:extLst>
          </p:nvPr>
        </p:nvGraphicFramePr>
        <p:xfrm>
          <a:off x="323532" y="2380672"/>
          <a:ext cx="8496940" cy="2214909"/>
        </p:xfrm>
        <a:graphic>
          <a:graphicData uri="http://schemas.openxmlformats.org/drawingml/2006/table">
            <a:tbl>
              <a:tblPr/>
              <a:tblGrid>
                <a:gridCol w="720076"/>
                <a:gridCol w="432048"/>
                <a:gridCol w="432048"/>
                <a:gridCol w="432048"/>
                <a:gridCol w="432048"/>
                <a:gridCol w="432048"/>
                <a:gridCol w="432048"/>
                <a:gridCol w="432048"/>
                <a:gridCol w="432048"/>
                <a:gridCol w="432048"/>
                <a:gridCol w="432048"/>
                <a:gridCol w="432048"/>
                <a:gridCol w="432048"/>
                <a:gridCol w="432048"/>
                <a:gridCol w="432048"/>
                <a:gridCol w="432048"/>
                <a:gridCol w="432048"/>
                <a:gridCol w="432048"/>
                <a:gridCol w="432048"/>
              </a:tblGrid>
              <a:tr h="443871">
                <a:tc rowSpan="2">
                  <a:txBody>
                    <a:bodyPr/>
                    <a:lstStyle/>
                    <a:p>
                      <a:pPr algn="ctr" fontAlgn="ctr"/>
                      <a:r>
                        <a:rPr lang="tr-TR" sz="1200" b="0" i="0" u="none" strike="noStrike" dirty="0">
                          <a:solidFill>
                            <a:srgbClr val="000000"/>
                          </a:solidFill>
                          <a:effectLst/>
                          <a:latin typeface="Arial"/>
                        </a:rPr>
                        <a:t> </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gridSpan="3">
                  <a:txBody>
                    <a:bodyPr/>
                    <a:lstStyle/>
                    <a:p>
                      <a:pPr algn="ctr" rtl="0" fontAlgn="ctr"/>
                      <a:r>
                        <a:rPr lang="tr-TR" sz="1200" b="1" i="0" u="none" strike="noStrike" dirty="0">
                          <a:solidFill>
                            <a:srgbClr val="002060"/>
                          </a:solidFill>
                          <a:effectLst/>
                          <a:latin typeface="Calibri"/>
                        </a:rPr>
                        <a:t>2010 (Eylül)</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hMerge="1">
                  <a:txBody>
                    <a:bodyPr/>
                    <a:lstStyle/>
                    <a:p>
                      <a:endParaRPr lang="tr-TR"/>
                    </a:p>
                  </a:txBody>
                  <a:tcPr/>
                </a:tc>
                <a:tc hMerge="1">
                  <a:txBody>
                    <a:bodyPr/>
                    <a:lstStyle/>
                    <a:p>
                      <a:endParaRPr lang="tr-TR"/>
                    </a:p>
                  </a:txBody>
                  <a:tcPr/>
                </a:tc>
                <a:tc gridSpan="3">
                  <a:txBody>
                    <a:bodyPr/>
                    <a:lstStyle/>
                    <a:p>
                      <a:pPr algn="ctr" rtl="0" fontAlgn="ctr"/>
                      <a:r>
                        <a:rPr lang="tr-TR" sz="1200" b="1" i="0" u="none" strike="noStrike" dirty="0">
                          <a:solidFill>
                            <a:srgbClr val="002060"/>
                          </a:solidFill>
                          <a:effectLst/>
                          <a:latin typeface="Calibri"/>
                        </a:rPr>
                        <a:t>2011 (Eylül)</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hMerge="1">
                  <a:txBody>
                    <a:bodyPr/>
                    <a:lstStyle/>
                    <a:p>
                      <a:endParaRPr lang="tr-TR"/>
                    </a:p>
                  </a:txBody>
                  <a:tcPr/>
                </a:tc>
                <a:tc hMerge="1">
                  <a:txBody>
                    <a:bodyPr/>
                    <a:lstStyle/>
                    <a:p>
                      <a:endParaRPr lang="tr-TR"/>
                    </a:p>
                  </a:txBody>
                  <a:tcPr/>
                </a:tc>
                <a:tc gridSpan="3">
                  <a:txBody>
                    <a:bodyPr/>
                    <a:lstStyle/>
                    <a:p>
                      <a:pPr algn="ctr" rtl="0" fontAlgn="ctr"/>
                      <a:r>
                        <a:rPr lang="tr-TR" sz="1200" b="1" i="0" u="none" strike="noStrike" dirty="0">
                          <a:solidFill>
                            <a:srgbClr val="002060"/>
                          </a:solidFill>
                          <a:effectLst/>
                          <a:latin typeface="Calibri"/>
                        </a:rPr>
                        <a:t>2012 (Eylül)</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hMerge="1">
                  <a:txBody>
                    <a:bodyPr/>
                    <a:lstStyle/>
                    <a:p>
                      <a:endParaRPr lang="tr-TR"/>
                    </a:p>
                  </a:txBody>
                  <a:tcPr/>
                </a:tc>
                <a:tc hMerge="1">
                  <a:txBody>
                    <a:bodyPr/>
                    <a:lstStyle/>
                    <a:p>
                      <a:endParaRPr lang="tr-TR"/>
                    </a:p>
                  </a:txBody>
                  <a:tcPr/>
                </a:tc>
                <a:tc gridSpan="3">
                  <a:txBody>
                    <a:bodyPr/>
                    <a:lstStyle/>
                    <a:p>
                      <a:pPr algn="ctr" rtl="0" fontAlgn="ctr"/>
                      <a:r>
                        <a:rPr lang="tr-TR" sz="1200" b="1" i="0" u="none" strike="noStrike" dirty="0">
                          <a:solidFill>
                            <a:srgbClr val="002060"/>
                          </a:solidFill>
                          <a:effectLst/>
                          <a:latin typeface="Calibri"/>
                        </a:rPr>
                        <a:t>2013 (Eylül)</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hMerge="1">
                  <a:txBody>
                    <a:bodyPr/>
                    <a:lstStyle/>
                    <a:p>
                      <a:endParaRPr lang="tr-TR"/>
                    </a:p>
                  </a:txBody>
                  <a:tcPr>
                    <a:solidFill>
                      <a:srgbClr val="FFEBEB"/>
                    </a:solidFill>
                  </a:tcPr>
                </a:tc>
                <a:tc hMerge="1">
                  <a:txBody>
                    <a:bodyPr/>
                    <a:lstStyle/>
                    <a:p>
                      <a:endParaRPr lang="tr-TR"/>
                    </a:p>
                  </a:txBody>
                  <a:tcPr>
                    <a:solidFill>
                      <a:srgbClr val="FFEBEB"/>
                    </a:solidFill>
                  </a:tcPr>
                </a:tc>
                <a:tc gridSpan="3">
                  <a:txBody>
                    <a:bodyPr/>
                    <a:lstStyle/>
                    <a:p>
                      <a:pPr algn="ctr" rtl="0" fontAlgn="ctr"/>
                      <a:r>
                        <a:rPr lang="tr-TR" sz="1200" b="1" i="0" u="none" strike="noStrike" dirty="0">
                          <a:solidFill>
                            <a:srgbClr val="002060"/>
                          </a:solidFill>
                          <a:effectLst/>
                          <a:latin typeface="Calibri"/>
                        </a:rPr>
                        <a:t>2014 </a:t>
                      </a:r>
                      <a:r>
                        <a:rPr lang="tr-TR" sz="1200" b="1" i="0" u="none" strike="noStrike" dirty="0" smtClean="0">
                          <a:solidFill>
                            <a:srgbClr val="002060"/>
                          </a:solidFill>
                          <a:effectLst/>
                          <a:latin typeface="Calibri"/>
                        </a:rPr>
                        <a:t>(Aralık)</a:t>
                      </a:r>
                      <a:endParaRPr lang="tr-TR" sz="1200" b="1" i="0" u="none" strike="noStrike" dirty="0">
                        <a:solidFill>
                          <a:srgbClr val="002060"/>
                        </a:solidFill>
                        <a:effectLst/>
                        <a:latin typeface="Calibri"/>
                      </a:endParaRPr>
                    </a:p>
                  </a:txBody>
                  <a:tcPr marL="9525" marR="9525" marT="9525" marB="0" anchor="ctr">
                    <a:lnL w="12700" cap="flat" cmpd="sng" algn="ctr">
                      <a:solidFill>
                        <a:srgbClr val="6F4189"/>
                      </a:solidFill>
                      <a:prstDash val="solid"/>
                      <a:round/>
                      <a:headEnd type="none" w="med" len="med"/>
                      <a:tailEnd type="none" w="med" len="med"/>
                    </a:lnL>
                    <a:lnR w="12700" cap="flat" cmpd="sng" algn="ctr">
                      <a:solidFill>
                        <a:srgbClr val="6F4189"/>
                      </a:solidFill>
                      <a:prstDash val="solid"/>
                      <a:round/>
                      <a:headEnd type="none" w="med" len="med"/>
                      <a:tailEnd type="none" w="med" len="med"/>
                    </a:lnR>
                    <a:lnT w="12700" cmpd="sng">
                      <a:solidFill>
                        <a:srgbClr val="6F4189"/>
                      </a:solidFill>
                    </a:lnT>
                    <a:lnB w="12700" cap="flat" cmpd="sng" algn="ctr">
                      <a:solidFill>
                        <a:srgbClr val="6F4189"/>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tr-TR"/>
                    </a:p>
                  </a:txBody>
                  <a:tcPr>
                    <a:lnL w="12700" cap="flat" cmpd="sng" algn="ctr">
                      <a:solidFill>
                        <a:srgbClr val="6F4189"/>
                      </a:solidFill>
                      <a:prstDash val="solid"/>
                      <a:round/>
                      <a:headEnd type="none" w="med" len="med"/>
                      <a:tailEnd type="none" w="med" len="med"/>
                    </a:lnL>
                    <a:lnR w="12700" cap="flat" cmpd="sng" algn="ctr">
                      <a:solidFill>
                        <a:srgbClr val="6F4189"/>
                      </a:solidFill>
                      <a:prstDash val="solid"/>
                      <a:round/>
                      <a:headEnd type="none" w="med" len="med"/>
                      <a:tailEnd type="none" w="med" len="med"/>
                    </a:lnR>
                    <a:lnT w="12700" cmpd="sng">
                      <a:solidFill>
                        <a:srgbClr val="6F4189"/>
                      </a:solidFill>
                    </a:lnT>
                    <a:lnB w="12700" cap="flat" cmpd="sng" algn="ctr">
                      <a:solidFill>
                        <a:srgbClr val="6F4189"/>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tr-TR"/>
                    </a:p>
                  </a:txBody>
                  <a:tcPr>
                    <a:lnL w="12700" cap="flat" cmpd="sng" algn="ctr">
                      <a:solidFill>
                        <a:srgbClr val="6F4189"/>
                      </a:solidFill>
                      <a:prstDash val="solid"/>
                      <a:round/>
                      <a:headEnd type="none" w="med" len="med"/>
                      <a:tailEnd type="none" w="med" len="med"/>
                    </a:lnL>
                    <a:lnR w="12700" cap="flat" cmpd="sng" algn="ctr">
                      <a:solidFill>
                        <a:srgbClr val="6F4189"/>
                      </a:solidFill>
                      <a:prstDash val="solid"/>
                      <a:round/>
                      <a:headEnd type="none" w="med" len="med"/>
                      <a:tailEnd type="none" w="med" len="med"/>
                    </a:lnR>
                    <a:lnT w="12700" cmpd="sng">
                      <a:solidFill>
                        <a:srgbClr val="6F4189"/>
                      </a:solidFill>
                    </a:lnT>
                    <a:lnB w="12700" cap="flat" cmpd="sng" algn="ctr">
                      <a:solidFill>
                        <a:srgbClr val="6F4189"/>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3">
                  <a:txBody>
                    <a:bodyPr/>
                    <a:lstStyle/>
                    <a:p>
                      <a:pPr algn="ctr" rtl="0" fontAlgn="ctr"/>
                      <a:r>
                        <a:rPr lang="tr-TR" sz="1200" b="1" i="0" u="none" strike="noStrike" dirty="0">
                          <a:solidFill>
                            <a:srgbClr val="002060"/>
                          </a:solidFill>
                          <a:effectLst/>
                          <a:latin typeface="Calibri"/>
                        </a:rPr>
                        <a:t>2010-2014 Değişim Oranı (%)</a:t>
                      </a:r>
                    </a:p>
                  </a:txBody>
                  <a:tcPr marL="9525" marR="9525" marT="9525" marB="0" anchor="ctr">
                    <a:lnL w="12700" cap="flat" cmpd="sng" algn="ctr">
                      <a:solidFill>
                        <a:srgbClr val="6F4189"/>
                      </a:solidFill>
                      <a:prstDash val="solid"/>
                      <a:round/>
                      <a:headEnd type="none" w="med" len="med"/>
                      <a:tailEnd type="none" w="med" len="med"/>
                    </a:lnL>
                    <a:lnR w="12700" cap="flat" cmpd="sng" algn="ctr">
                      <a:solidFill>
                        <a:srgbClr val="6F4189"/>
                      </a:solidFill>
                      <a:prstDash val="solid"/>
                      <a:round/>
                      <a:headEnd type="none" w="med" len="med"/>
                      <a:tailEnd type="none" w="med" len="med"/>
                    </a:lnR>
                    <a:lnT w="12700" cmpd="sng">
                      <a:solidFill>
                        <a:srgbClr val="6F4189"/>
                      </a:solidFill>
                    </a:lnT>
                    <a:lnB w="12700" cap="flat" cmpd="sng" algn="ctr">
                      <a:solidFill>
                        <a:srgbClr val="6F4189"/>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tr-TR"/>
                    </a:p>
                  </a:txBody>
                  <a:tcPr>
                    <a:lnL w="12700" cap="flat" cmpd="sng" algn="ctr">
                      <a:solidFill>
                        <a:srgbClr val="6F4189"/>
                      </a:solidFill>
                      <a:prstDash val="solid"/>
                      <a:round/>
                      <a:headEnd type="none" w="med" len="med"/>
                      <a:tailEnd type="none" w="med" len="med"/>
                    </a:lnL>
                    <a:lnR w="12700" cmpd="sng">
                      <a:solidFill>
                        <a:srgbClr val="6F4189"/>
                      </a:solidFill>
                    </a:lnR>
                    <a:lnT w="12700" cmpd="sng">
                      <a:solidFill>
                        <a:srgbClr val="6F4189"/>
                      </a:solidFill>
                    </a:lnT>
                    <a:lnB w="12700" cap="flat" cmpd="sng" algn="ctr">
                      <a:solidFill>
                        <a:srgbClr val="6F4189"/>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tr-TR"/>
                    </a:p>
                  </a:txBody>
                  <a:tcPr>
                    <a:lnL w="12700" cap="flat" cmpd="sng" algn="ctr">
                      <a:solidFill>
                        <a:srgbClr val="6F4189"/>
                      </a:solidFill>
                      <a:prstDash val="solid"/>
                      <a:round/>
                      <a:headEnd type="none" w="med" len="med"/>
                      <a:tailEnd type="none" w="med" len="med"/>
                    </a:lnL>
                    <a:lnR w="12700" cmpd="sng">
                      <a:solidFill>
                        <a:srgbClr val="6F4189"/>
                      </a:solidFill>
                    </a:lnR>
                    <a:lnT w="12700" cmpd="sng">
                      <a:solidFill>
                        <a:srgbClr val="6F4189"/>
                      </a:solidFill>
                    </a:lnT>
                    <a:lnB w="12700" cap="flat" cmpd="sng" algn="ctr">
                      <a:solidFill>
                        <a:srgbClr val="6F4189"/>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555977">
                <a:tc vMerge="1">
                  <a:txBody>
                    <a:bodyPr/>
                    <a:lstStyle/>
                    <a:p>
                      <a:endParaRPr lang="tr-TR"/>
                    </a:p>
                  </a:txBody>
                  <a:tcPr/>
                </a:tc>
                <a:tc>
                  <a:txBody>
                    <a:bodyPr/>
                    <a:lstStyle/>
                    <a:p>
                      <a:pPr algn="ctr" rtl="0" fontAlgn="ctr"/>
                      <a:r>
                        <a:rPr lang="tr-TR" sz="1200" b="1" i="0" u="none" strike="noStrike" dirty="0">
                          <a:solidFill>
                            <a:srgbClr val="002060"/>
                          </a:solidFill>
                          <a:effectLst/>
                          <a:latin typeface="Calibri"/>
                        </a:rPr>
                        <a:t>T.C.</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1" i="0" u="none" strike="noStrike" dirty="0">
                          <a:solidFill>
                            <a:srgbClr val="002060"/>
                          </a:solidFill>
                          <a:effectLst/>
                          <a:latin typeface="Calibri"/>
                        </a:rPr>
                        <a:t>K.C.</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1" i="0" u="none" strike="noStrike" dirty="0">
                          <a:solidFill>
                            <a:srgbClr val="002060"/>
                          </a:solidFill>
                          <a:effectLst/>
                          <a:latin typeface="Calibri"/>
                        </a:rPr>
                        <a:t>Diğer</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1" i="0" u="none" strike="noStrike" dirty="0">
                          <a:solidFill>
                            <a:srgbClr val="002060"/>
                          </a:solidFill>
                          <a:effectLst/>
                          <a:latin typeface="Calibri"/>
                        </a:rPr>
                        <a:t>T.C.</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1" i="0" u="none" strike="noStrike" dirty="0">
                          <a:solidFill>
                            <a:srgbClr val="002060"/>
                          </a:solidFill>
                          <a:effectLst/>
                          <a:latin typeface="Calibri"/>
                        </a:rPr>
                        <a:t>K.C.</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1" i="0" u="none" strike="noStrike" dirty="0">
                          <a:solidFill>
                            <a:srgbClr val="002060"/>
                          </a:solidFill>
                          <a:effectLst/>
                          <a:latin typeface="Calibri"/>
                        </a:rPr>
                        <a:t>Diğer</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1" i="0" u="none" strike="noStrike" dirty="0">
                          <a:solidFill>
                            <a:srgbClr val="002060"/>
                          </a:solidFill>
                          <a:effectLst/>
                          <a:latin typeface="Calibri"/>
                        </a:rPr>
                        <a:t>T.C.</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1" i="0" u="none" strike="noStrike" dirty="0">
                          <a:solidFill>
                            <a:srgbClr val="002060"/>
                          </a:solidFill>
                          <a:effectLst/>
                          <a:latin typeface="Calibri"/>
                        </a:rPr>
                        <a:t>K.C.</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1" i="0" u="none" strike="noStrike" dirty="0">
                          <a:solidFill>
                            <a:srgbClr val="002060"/>
                          </a:solidFill>
                          <a:effectLst/>
                          <a:latin typeface="Calibri"/>
                        </a:rPr>
                        <a:t>Diğer</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1" i="0" u="none" strike="noStrike" dirty="0">
                          <a:solidFill>
                            <a:srgbClr val="002060"/>
                          </a:solidFill>
                          <a:effectLst/>
                          <a:latin typeface="Calibri"/>
                        </a:rPr>
                        <a:t>T.C.</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1" i="0" u="none" strike="noStrike" dirty="0">
                          <a:solidFill>
                            <a:srgbClr val="002060"/>
                          </a:solidFill>
                          <a:effectLst/>
                          <a:latin typeface="Calibri"/>
                        </a:rPr>
                        <a:t>K.C.</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1" i="0" u="none" strike="noStrike" dirty="0">
                          <a:solidFill>
                            <a:srgbClr val="002060"/>
                          </a:solidFill>
                          <a:effectLst/>
                          <a:latin typeface="Calibri"/>
                        </a:rPr>
                        <a:t>Diğer</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1" i="0" u="none" strike="noStrike" dirty="0">
                          <a:solidFill>
                            <a:srgbClr val="002060"/>
                          </a:solidFill>
                          <a:effectLst/>
                          <a:latin typeface="Calibri"/>
                        </a:rPr>
                        <a:t>T.C.</a:t>
                      </a:r>
                    </a:p>
                  </a:txBody>
                  <a:tcPr marL="9525" marR="9525" marT="9525" marB="0" anchor="ctr">
                    <a:lnL w="12700" cap="flat" cmpd="sng" algn="ctr">
                      <a:solidFill>
                        <a:srgbClr val="6F4189"/>
                      </a:solidFill>
                      <a:prstDash val="solid"/>
                      <a:round/>
                      <a:headEnd type="none" w="med" len="med"/>
                      <a:tailEnd type="none" w="med" len="med"/>
                    </a:lnL>
                    <a:lnR w="12700" cap="flat" cmpd="sng" algn="ctr">
                      <a:solidFill>
                        <a:srgbClr val="6F4189"/>
                      </a:solidFill>
                      <a:prstDash val="solid"/>
                      <a:round/>
                      <a:headEnd type="none" w="med" len="med"/>
                      <a:tailEnd type="none" w="med" len="med"/>
                    </a:lnR>
                    <a:lnT w="12700" cap="flat" cmpd="sng" algn="ctr">
                      <a:solidFill>
                        <a:srgbClr val="6F4189"/>
                      </a:solidFill>
                      <a:prstDash val="solid"/>
                      <a:round/>
                      <a:headEnd type="none" w="med" len="med"/>
                      <a:tailEnd type="none" w="med" len="med"/>
                    </a:lnT>
                    <a:lnB w="12700" cap="flat" cmpd="sng" algn="ctr">
                      <a:solidFill>
                        <a:srgbClr val="6F4189"/>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1" i="0" u="none" strike="noStrike" dirty="0">
                          <a:solidFill>
                            <a:srgbClr val="002060"/>
                          </a:solidFill>
                          <a:effectLst/>
                          <a:latin typeface="Calibri"/>
                        </a:rPr>
                        <a:t>K.C.</a:t>
                      </a:r>
                    </a:p>
                  </a:txBody>
                  <a:tcPr marL="9525" marR="9525" marT="9525" marB="0" anchor="ctr">
                    <a:lnL w="12700" cap="flat" cmpd="sng" algn="ctr">
                      <a:solidFill>
                        <a:srgbClr val="6F4189"/>
                      </a:solidFill>
                      <a:prstDash val="solid"/>
                      <a:round/>
                      <a:headEnd type="none" w="med" len="med"/>
                      <a:tailEnd type="none" w="med" len="med"/>
                    </a:lnL>
                    <a:lnR w="12700" cap="flat" cmpd="sng" algn="ctr">
                      <a:solidFill>
                        <a:srgbClr val="6F4189"/>
                      </a:solidFill>
                      <a:prstDash val="solid"/>
                      <a:round/>
                      <a:headEnd type="none" w="med" len="med"/>
                      <a:tailEnd type="none" w="med" len="med"/>
                    </a:lnR>
                    <a:lnT w="12700" cap="flat" cmpd="sng" algn="ctr">
                      <a:solidFill>
                        <a:srgbClr val="6F4189"/>
                      </a:solidFill>
                      <a:prstDash val="solid"/>
                      <a:round/>
                      <a:headEnd type="none" w="med" len="med"/>
                      <a:tailEnd type="none" w="med" len="med"/>
                    </a:lnT>
                    <a:lnB w="12700" cap="flat" cmpd="sng" algn="ctr">
                      <a:solidFill>
                        <a:srgbClr val="6F4189"/>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1" i="0" u="none" strike="noStrike" dirty="0">
                          <a:solidFill>
                            <a:srgbClr val="002060"/>
                          </a:solidFill>
                          <a:effectLst/>
                          <a:latin typeface="Calibri"/>
                        </a:rPr>
                        <a:t>Diğer</a:t>
                      </a:r>
                    </a:p>
                  </a:txBody>
                  <a:tcPr marL="9525" marR="9525" marT="9525" marB="0" anchor="ctr">
                    <a:lnL w="12700" cap="flat" cmpd="sng" algn="ctr">
                      <a:solidFill>
                        <a:srgbClr val="6F4189"/>
                      </a:solidFill>
                      <a:prstDash val="solid"/>
                      <a:round/>
                      <a:headEnd type="none" w="med" len="med"/>
                      <a:tailEnd type="none" w="med" len="med"/>
                    </a:lnL>
                    <a:lnR w="12700" cap="flat" cmpd="sng" algn="ctr">
                      <a:solidFill>
                        <a:srgbClr val="6F4189"/>
                      </a:solidFill>
                      <a:prstDash val="solid"/>
                      <a:round/>
                      <a:headEnd type="none" w="med" len="med"/>
                      <a:tailEnd type="none" w="med" len="med"/>
                    </a:lnR>
                    <a:lnT w="12700" cap="flat" cmpd="sng" algn="ctr">
                      <a:solidFill>
                        <a:srgbClr val="6F4189"/>
                      </a:solidFill>
                      <a:prstDash val="solid"/>
                      <a:round/>
                      <a:headEnd type="none" w="med" len="med"/>
                      <a:tailEnd type="none" w="med" len="med"/>
                    </a:lnT>
                    <a:lnB w="12700" cap="flat" cmpd="sng" algn="ctr">
                      <a:solidFill>
                        <a:srgbClr val="6F4189"/>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1" i="0" u="none" strike="noStrike" dirty="0">
                          <a:solidFill>
                            <a:srgbClr val="002060"/>
                          </a:solidFill>
                          <a:effectLst/>
                          <a:latin typeface="Calibri"/>
                        </a:rPr>
                        <a:t>T.C.</a:t>
                      </a:r>
                    </a:p>
                  </a:txBody>
                  <a:tcPr marL="9525" marR="9525" marT="9525" marB="0" anchor="ctr">
                    <a:lnL w="12700" cap="flat" cmpd="sng" algn="ctr">
                      <a:solidFill>
                        <a:srgbClr val="6F4189"/>
                      </a:solidFill>
                      <a:prstDash val="solid"/>
                      <a:round/>
                      <a:headEnd type="none" w="med" len="med"/>
                      <a:tailEnd type="none" w="med" len="med"/>
                    </a:lnL>
                    <a:lnR w="12700" cmpd="sng">
                      <a:solidFill>
                        <a:srgbClr val="6F4189"/>
                      </a:solidFill>
                    </a:lnR>
                    <a:lnT w="12700" cap="flat" cmpd="sng" algn="ctr">
                      <a:solidFill>
                        <a:srgbClr val="6F4189"/>
                      </a:solidFill>
                      <a:prstDash val="solid"/>
                      <a:round/>
                      <a:headEnd type="none" w="med" len="med"/>
                      <a:tailEnd type="none" w="med" len="med"/>
                    </a:lnT>
                    <a:lnB w="12700" cap="flat" cmpd="sng" algn="ctr">
                      <a:solidFill>
                        <a:srgbClr val="6F4189"/>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1" i="0" u="none" strike="noStrike" dirty="0">
                          <a:solidFill>
                            <a:srgbClr val="002060"/>
                          </a:solidFill>
                          <a:effectLst/>
                          <a:latin typeface="Calibri"/>
                        </a:rPr>
                        <a:t>K.C.</a:t>
                      </a:r>
                    </a:p>
                  </a:txBody>
                  <a:tcPr marL="9525" marR="9525" marT="9525" marB="0" anchor="ctr">
                    <a:lnL w="12700" cap="flat" cmpd="sng" algn="ctr">
                      <a:solidFill>
                        <a:srgbClr val="6F4189"/>
                      </a:solidFill>
                      <a:prstDash val="solid"/>
                      <a:round/>
                      <a:headEnd type="none" w="med" len="med"/>
                      <a:tailEnd type="none" w="med" len="med"/>
                    </a:lnL>
                    <a:lnR w="12700" cmpd="sng">
                      <a:solidFill>
                        <a:srgbClr val="6F4189"/>
                      </a:solidFill>
                    </a:lnR>
                    <a:lnT w="12700" cap="flat" cmpd="sng" algn="ctr">
                      <a:solidFill>
                        <a:srgbClr val="6F4189"/>
                      </a:solidFill>
                      <a:prstDash val="solid"/>
                      <a:round/>
                      <a:headEnd type="none" w="med" len="med"/>
                      <a:tailEnd type="none" w="med" len="med"/>
                    </a:lnT>
                    <a:lnB w="12700" cap="flat" cmpd="sng" algn="ctr">
                      <a:solidFill>
                        <a:srgbClr val="6F4189"/>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1" i="0" u="none" strike="noStrike" dirty="0">
                          <a:solidFill>
                            <a:srgbClr val="002060"/>
                          </a:solidFill>
                          <a:effectLst/>
                          <a:latin typeface="Calibri"/>
                        </a:rPr>
                        <a:t>Diğer</a:t>
                      </a:r>
                    </a:p>
                  </a:txBody>
                  <a:tcPr marL="9525" marR="9525" marT="9525" marB="0" anchor="ctr">
                    <a:lnL w="12700" cap="flat" cmpd="sng" algn="ctr">
                      <a:solidFill>
                        <a:srgbClr val="6F4189"/>
                      </a:solidFill>
                      <a:prstDash val="solid"/>
                      <a:round/>
                      <a:headEnd type="none" w="med" len="med"/>
                      <a:tailEnd type="none" w="med" len="med"/>
                    </a:lnL>
                    <a:lnR w="12700" cmpd="sng">
                      <a:solidFill>
                        <a:srgbClr val="6F4189"/>
                      </a:solidFill>
                    </a:lnR>
                    <a:lnT w="12700" cap="flat" cmpd="sng" algn="ctr">
                      <a:solidFill>
                        <a:srgbClr val="6F4189"/>
                      </a:solidFill>
                      <a:prstDash val="solid"/>
                      <a:round/>
                      <a:headEnd type="none" w="med" len="med"/>
                      <a:tailEnd type="none" w="med" len="med"/>
                    </a:lnT>
                    <a:lnB w="12700" cap="flat" cmpd="sng" algn="ctr">
                      <a:solidFill>
                        <a:srgbClr val="6F4189"/>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591122">
                <a:tc>
                  <a:txBody>
                    <a:bodyPr/>
                    <a:lstStyle/>
                    <a:p>
                      <a:pPr algn="l" rtl="0" fontAlgn="ctr"/>
                      <a:r>
                        <a:rPr lang="tr-TR" sz="1200" b="1" i="0" u="none" strike="noStrike" dirty="0">
                          <a:solidFill>
                            <a:srgbClr val="002060"/>
                          </a:solidFill>
                          <a:effectLst/>
                          <a:latin typeface="Calibri"/>
                        </a:rPr>
                        <a:t>İdari Personel</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0" i="0" u="none" strike="noStrike" dirty="0">
                          <a:solidFill>
                            <a:srgbClr val="002060"/>
                          </a:solidFill>
                          <a:effectLst/>
                          <a:latin typeface="Calibri"/>
                        </a:rPr>
                        <a:t>48</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0" i="0" u="none" strike="noStrike" dirty="0">
                          <a:solidFill>
                            <a:srgbClr val="002060"/>
                          </a:solidFill>
                          <a:effectLst/>
                          <a:latin typeface="Calibri"/>
                        </a:rPr>
                        <a:t>276</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0" i="0" u="none" strike="noStrike">
                          <a:solidFill>
                            <a:srgbClr val="002060"/>
                          </a:solidFill>
                          <a:effectLst/>
                          <a:latin typeface="Calibri"/>
                        </a:rPr>
                        <a:t>-</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0" i="0" u="none" strike="noStrike">
                          <a:solidFill>
                            <a:srgbClr val="002060"/>
                          </a:solidFill>
                          <a:effectLst/>
                          <a:latin typeface="Calibri"/>
                        </a:rPr>
                        <a:t>48</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0" i="0" u="none" strike="noStrike">
                          <a:solidFill>
                            <a:srgbClr val="002060"/>
                          </a:solidFill>
                          <a:effectLst/>
                          <a:latin typeface="Calibri"/>
                        </a:rPr>
                        <a:t>272</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0" i="0" u="none" strike="noStrike">
                          <a:solidFill>
                            <a:srgbClr val="002060"/>
                          </a:solidFill>
                          <a:effectLst/>
                          <a:latin typeface="Calibri"/>
                        </a:rPr>
                        <a:t>-</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0" i="0" u="none" strike="noStrike">
                          <a:solidFill>
                            <a:srgbClr val="002060"/>
                          </a:solidFill>
                          <a:effectLst/>
                          <a:latin typeface="Calibri"/>
                        </a:rPr>
                        <a:t>43</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0" i="0" u="none" strike="noStrike">
                          <a:solidFill>
                            <a:srgbClr val="002060"/>
                          </a:solidFill>
                          <a:effectLst/>
                          <a:latin typeface="Calibri"/>
                        </a:rPr>
                        <a:t>253</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0" i="0" u="none" strike="noStrike" dirty="0">
                          <a:solidFill>
                            <a:srgbClr val="002060"/>
                          </a:solidFill>
                          <a:effectLst/>
                          <a:latin typeface="Calibri"/>
                        </a:rPr>
                        <a:t>-</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0" i="0" u="none" strike="noStrike" dirty="0">
                          <a:solidFill>
                            <a:srgbClr val="002060"/>
                          </a:solidFill>
                          <a:effectLst/>
                          <a:latin typeface="Calibri"/>
                        </a:rPr>
                        <a:t>40</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0" i="0" u="none" strike="noStrike" dirty="0">
                          <a:solidFill>
                            <a:srgbClr val="002060"/>
                          </a:solidFill>
                          <a:effectLst/>
                          <a:latin typeface="Calibri"/>
                        </a:rPr>
                        <a:t>261</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0" i="0" u="none" strike="noStrike" dirty="0">
                          <a:solidFill>
                            <a:srgbClr val="002060"/>
                          </a:solidFill>
                          <a:effectLst/>
                          <a:latin typeface="Calibri"/>
                        </a:rPr>
                        <a:t>-</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0" i="0" u="none" strike="noStrike" dirty="0" smtClean="0">
                          <a:solidFill>
                            <a:srgbClr val="002060"/>
                          </a:solidFill>
                          <a:effectLst/>
                          <a:latin typeface="Calibri"/>
                        </a:rPr>
                        <a:t>41</a:t>
                      </a:r>
                      <a:endParaRPr lang="tr-TR" sz="1200" b="0" i="0" u="none" strike="noStrike" dirty="0">
                        <a:solidFill>
                          <a:srgbClr val="002060"/>
                        </a:solidFill>
                        <a:effectLst/>
                        <a:latin typeface="Calibri"/>
                      </a:endParaRPr>
                    </a:p>
                  </a:txBody>
                  <a:tcPr marL="9525" marR="9525" marT="9525" marB="0" anchor="ctr">
                    <a:lnL w="12700" cap="flat" cmpd="sng" algn="ctr">
                      <a:solidFill>
                        <a:srgbClr val="6F4189"/>
                      </a:solidFill>
                      <a:prstDash val="solid"/>
                      <a:round/>
                      <a:headEnd type="none" w="med" len="med"/>
                      <a:tailEnd type="none" w="med" len="med"/>
                    </a:lnL>
                    <a:lnR w="12700" cap="flat" cmpd="sng" algn="ctr">
                      <a:solidFill>
                        <a:srgbClr val="6F4189"/>
                      </a:solidFill>
                      <a:prstDash val="solid"/>
                      <a:round/>
                      <a:headEnd type="none" w="med" len="med"/>
                      <a:tailEnd type="none" w="med" len="med"/>
                    </a:lnR>
                    <a:lnT w="12700" cap="flat" cmpd="sng" algn="ctr">
                      <a:solidFill>
                        <a:srgbClr val="6F4189"/>
                      </a:solidFill>
                      <a:prstDash val="solid"/>
                      <a:round/>
                      <a:headEnd type="none" w="med" len="med"/>
                      <a:tailEnd type="none" w="med" len="med"/>
                    </a:lnT>
                    <a:lnB w="12700" cap="flat" cmpd="sng" algn="ctr">
                      <a:solidFill>
                        <a:srgbClr val="6F4189"/>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0" i="0" u="none" strike="noStrike" dirty="0" smtClean="0">
                          <a:solidFill>
                            <a:srgbClr val="002060"/>
                          </a:solidFill>
                          <a:effectLst/>
                          <a:latin typeface="Calibri"/>
                        </a:rPr>
                        <a:t>246</a:t>
                      </a:r>
                      <a:endParaRPr lang="tr-TR" sz="1200" b="0" i="0" u="none" strike="noStrike" dirty="0">
                        <a:solidFill>
                          <a:srgbClr val="002060"/>
                        </a:solidFill>
                        <a:effectLst/>
                        <a:latin typeface="Calibri"/>
                      </a:endParaRPr>
                    </a:p>
                  </a:txBody>
                  <a:tcPr marL="9525" marR="9525" marT="9525" marB="0" anchor="ctr">
                    <a:lnL w="12700" cap="flat" cmpd="sng" algn="ctr">
                      <a:solidFill>
                        <a:srgbClr val="6F4189"/>
                      </a:solidFill>
                      <a:prstDash val="solid"/>
                      <a:round/>
                      <a:headEnd type="none" w="med" len="med"/>
                      <a:tailEnd type="none" w="med" len="med"/>
                    </a:lnL>
                    <a:lnR w="12700" cap="flat" cmpd="sng" algn="ctr">
                      <a:solidFill>
                        <a:srgbClr val="6F4189"/>
                      </a:solidFill>
                      <a:prstDash val="solid"/>
                      <a:round/>
                      <a:headEnd type="none" w="med" len="med"/>
                      <a:tailEnd type="none" w="med" len="med"/>
                    </a:lnR>
                    <a:lnT w="12700" cap="flat" cmpd="sng" algn="ctr">
                      <a:solidFill>
                        <a:srgbClr val="6F4189"/>
                      </a:solidFill>
                      <a:prstDash val="solid"/>
                      <a:round/>
                      <a:headEnd type="none" w="med" len="med"/>
                      <a:tailEnd type="none" w="med" len="med"/>
                    </a:lnT>
                    <a:lnB w="12700" cap="flat" cmpd="sng" algn="ctr">
                      <a:solidFill>
                        <a:srgbClr val="6F4189"/>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0" i="0" u="none" strike="noStrike" dirty="0">
                          <a:solidFill>
                            <a:srgbClr val="002060"/>
                          </a:solidFill>
                          <a:effectLst/>
                          <a:latin typeface="Calibri"/>
                        </a:rPr>
                        <a:t>-</a:t>
                      </a:r>
                    </a:p>
                  </a:txBody>
                  <a:tcPr marL="9525" marR="9525" marT="9525" marB="0" anchor="ctr">
                    <a:lnL w="12700" cap="flat" cmpd="sng" algn="ctr">
                      <a:solidFill>
                        <a:srgbClr val="6F4189"/>
                      </a:solidFill>
                      <a:prstDash val="solid"/>
                      <a:round/>
                      <a:headEnd type="none" w="med" len="med"/>
                      <a:tailEnd type="none" w="med" len="med"/>
                    </a:lnL>
                    <a:lnR w="12700" cap="flat" cmpd="sng" algn="ctr">
                      <a:solidFill>
                        <a:srgbClr val="6F4189"/>
                      </a:solidFill>
                      <a:prstDash val="solid"/>
                      <a:round/>
                      <a:headEnd type="none" w="med" len="med"/>
                      <a:tailEnd type="none" w="med" len="med"/>
                    </a:lnR>
                    <a:lnT w="12700" cap="flat" cmpd="sng" algn="ctr">
                      <a:solidFill>
                        <a:srgbClr val="6F4189"/>
                      </a:solidFill>
                      <a:prstDash val="solid"/>
                      <a:round/>
                      <a:headEnd type="none" w="med" len="med"/>
                      <a:tailEnd type="none" w="med" len="med"/>
                    </a:lnT>
                    <a:lnB w="12700" cap="flat" cmpd="sng" algn="ctr">
                      <a:solidFill>
                        <a:srgbClr val="6F4189"/>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1" i="0" u="none" strike="noStrike" dirty="0" smtClean="0">
                          <a:solidFill>
                            <a:srgbClr val="FF0000"/>
                          </a:solidFill>
                          <a:effectLst/>
                          <a:latin typeface="Calibri"/>
                        </a:rPr>
                        <a:t>-14,58</a:t>
                      </a:r>
                      <a:endParaRPr lang="tr-TR" sz="1200" b="1" i="0" u="none" strike="noStrike" dirty="0">
                        <a:solidFill>
                          <a:srgbClr val="FF0000"/>
                        </a:solidFill>
                        <a:effectLst/>
                        <a:latin typeface="Calibri"/>
                      </a:endParaRPr>
                    </a:p>
                  </a:txBody>
                  <a:tcPr marL="9525" marR="9525" marT="9525" marB="0" anchor="ctr">
                    <a:lnL w="12700" cap="flat" cmpd="sng" algn="ctr">
                      <a:solidFill>
                        <a:srgbClr val="6F4189"/>
                      </a:solidFill>
                      <a:prstDash val="solid"/>
                      <a:round/>
                      <a:headEnd type="none" w="med" len="med"/>
                      <a:tailEnd type="none" w="med" len="med"/>
                    </a:lnL>
                    <a:lnR w="12700" cmpd="sng">
                      <a:solidFill>
                        <a:srgbClr val="6F4189"/>
                      </a:solidFill>
                    </a:lnR>
                    <a:lnT w="12700" cap="flat" cmpd="sng" algn="ctr">
                      <a:solidFill>
                        <a:srgbClr val="6F4189"/>
                      </a:solidFill>
                      <a:prstDash val="solid"/>
                      <a:round/>
                      <a:headEnd type="none" w="med" len="med"/>
                      <a:tailEnd type="none" w="med" len="med"/>
                    </a:lnT>
                    <a:lnB w="12700" cap="flat" cmpd="sng" algn="ctr">
                      <a:solidFill>
                        <a:srgbClr val="6F4189"/>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1" i="0" u="none" strike="noStrike" dirty="0" smtClean="0">
                          <a:solidFill>
                            <a:srgbClr val="FF0000"/>
                          </a:solidFill>
                          <a:effectLst/>
                          <a:latin typeface="Calibri"/>
                        </a:rPr>
                        <a:t>-10,87</a:t>
                      </a:r>
                      <a:endParaRPr lang="tr-TR" sz="1200" b="1" i="0" u="none" strike="noStrike" dirty="0">
                        <a:solidFill>
                          <a:srgbClr val="FF0000"/>
                        </a:solidFill>
                        <a:effectLst/>
                        <a:latin typeface="Calibri"/>
                      </a:endParaRPr>
                    </a:p>
                  </a:txBody>
                  <a:tcPr marL="9525" marR="9525" marT="9525" marB="0" anchor="ctr">
                    <a:lnL w="12700" cap="flat" cmpd="sng" algn="ctr">
                      <a:solidFill>
                        <a:srgbClr val="6F4189"/>
                      </a:solidFill>
                      <a:prstDash val="solid"/>
                      <a:round/>
                      <a:headEnd type="none" w="med" len="med"/>
                      <a:tailEnd type="none" w="med" len="med"/>
                    </a:lnL>
                    <a:lnR w="12700" cmpd="sng">
                      <a:solidFill>
                        <a:srgbClr val="6F4189"/>
                      </a:solidFill>
                    </a:lnR>
                    <a:lnT w="12700" cap="flat" cmpd="sng" algn="ctr">
                      <a:solidFill>
                        <a:srgbClr val="6F4189"/>
                      </a:solidFill>
                      <a:prstDash val="solid"/>
                      <a:round/>
                      <a:headEnd type="none" w="med" len="med"/>
                      <a:tailEnd type="none" w="med" len="med"/>
                    </a:lnT>
                    <a:lnB w="12700" cap="flat" cmpd="sng" algn="ctr">
                      <a:solidFill>
                        <a:srgbClr val="6F4189"/>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rtl="0" fontAlgn="ctr"/>
                      <a:r>
                        <a:rPr lang="tr-TR" sz="1200" b="1" i="0" u="none" strike="noStrike" dirty="0">
                          <a:solidFill>
                            <a:srgbClr val="FF0000"/>
                          </a:solidFill>
                          <a:effectLst/>
                          <a:latin typeface="Calibri"/>
                        </a:rPr>
                        <a:t> </a:t>
                      </a:r>
                    </a:p>
                  </a:txBody>
                  <a:tcPr marL="9525" marR="9525" marT="9525" marB="0" anchor="ctr">
                    <a:lnL w="12700" cap="flat" cmpd="sng" algn="ctr">
                      <a:solidFill>
                        <a:srgbClr val="6F4189"/>
                      </a:solidFill>
                      <a:prstDash val="solid"/>
                      <a:round/>
                      <a:headEnd type="none" w="med" len="med"/>
                      <a:tailEnd type="none" w="med" len="med"/>
                    </a:lnL>
                    <a:lnR w="12700" cmpd="sng">
                      <a:solidFill>
                        <a:srgbClr val="6F4189"/>
                      </a:solidFill>
                    </a:lnR>
                    <a:lnT w="12700" cap="flat" cmpd="sng" algn="ctr">
                      <a:solidFill>
                        <a:srgbClr val="6F4189"/>
                      </a:solidFill>
                      <a:prstDash val="solid"/>
                      <a:round/>
                      <a:headEnd type="none" w="med" len="med"/>
                      <a:tailEnd type="none" w="med" len="med"/>
                    </a:lnT>
                    <a:lnB w="12700" cap="flat" cmpd="sng" algn="ctr">
                      <a:solidFill>
                        <a:srgbClr val="6F4189"/>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623939">
                <a:tc>
                  <a:txBody>
                    <a:bodyPr/>
                    <a:lstStyle/>
                    <a:p>
                      <a:pPr algn="l" rtl="0" fontAlgn="ctr"/>
                      <a:r>
                        <a:rPr lang="tr-TR" sz="1500" b="1" i="0" u="none" strike="noStrike" dirty="0">
                          <a:solidFill>
                            <a:srgbClr val="002060"/>
                          </a:solidFill>
                          <a:effectLst/>
                          <a:latin typeface="Calibri"/>
                        </a:rPr>
                        <a:t>TOPLAM</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gridSpan="3">
                  <a:txBody>
                    <a:bodyPr/>
                    <a:lstStyle/>
                    <a:p>
                      <a:pPr algn="ctr" rtl="0" fontAlgn="ctr"/>
                      <a:r>
                        <a:rPr lang="tr-TR" sz="1500" b="1" i="0" u="none" strike="noStrike" dirty="0">
                          <a:solidFill>
                            <a:srgbClr val="002060"/>
                          </a:solidFill>
                          <a:effectLst/>
                          <a:latin typeface="Calibri"/>
                        </a:rPr>
                        <a:t>324</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hMerge="1">
                  <a:txBody>
                    <a:bodyPr/>
                    <a:lstStyle/>
                    <a:p>
                      <a:endParaRPr lang="tr-TR"/>
                    </a:p>
                  </a:txBody>
                  <a:tcPr/>
                </a:tc>
                <a:tc hMerge="1">
                  <a:txBody>
                    <a:bodyPr/>
                    <a:lstStyle/>
                    <a:p>
                      <a:endParaRPr lang="tr-TR"/>
                    </a:p>
                  </a:txBody>
                  <a:tcPr/>
                </a:tc>
                <a:tc gridSpan="3">
                  <a:txBody>
                    <a:bodyPr/>
                    <a:lstStyle/>
                    <a:p>
                      <a:pPr algn="ctr" rtl="0" fontAlgn="ctr"/>
                      <a:r>
                        <a:rPr lang="tr-TR" sz="1500" b="1" i="0" u="none" strike="noStrike" dirty="0">
                          <a:solidFill>
                            <a:srgbClr val="002060"/>
                          </a:solidFill>
                          <a:effectLst/>
                          <a:latin typeface="Calibri"/>
                        </a:rPr>
                        <a:t>320</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hMerge="1">
                  <a:txBody>
                    <a:bodyPr/>
                    <a:lstStyle/>
                    <a:p>
                      <a:endParaRPr lang="tr-TR"/>
                    </a:p>
                  </a:txBody>
                  <a:tcPr/>
                </a:tc>
                <a:tc hMerge="1">
                  <a:txBody>
                    <a:bodyPr/>
                    <a:lstStyle/>
                    <a:p>
                      <a:endParaRPr lang="tr-TR"/>
                    </a:p>
                  </a:txBody>
                  <a:tcPr/>
                </a:tc>
                <a:tc gridSpan="3">
                  <a:txBody>
                    <a:bodyPr/>
                    <a:lstStyle/>
                    <a:p>
                      <a:pPr algn="ctr" rtl="0" fontAlgn="ctr"/>
                      <a:r>
                        <a:rPr lang="tr-TR" sz="1500" b="1" i="0" u="none" strike="noStrike" dirty="0">
                          <a:solidFill>
                            <a:srgbClr val="002060"/>
                          </a:solidFill>
                          <a:effectLst/>
                          <a:latin typeface="Calibri"/>
                        </a:rPr>
                        <a:t>296</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hMerge="1">
                  <a:txBody>
                    <a:bodyPr/>
                    <a:lstStyle/>
                    <a:p>
                      <a:endParaRPr lang="tr-TR"/>
                    </a:p>
                  </a:txBody>
                  <a:tcPr/>
                </a:tc>
                <a:tc hMerge="1">
                  <a:txBody>
                    <a:bodyPr/>
                    <a:lstStyle/>
                    <a:p>
                      <a:endParaRPr lang="tr-TR"/>
                    </a:p>
                  </a:txBody>
                  <a:tcPr/>
                </a:tc>
                <a:tc gridSpan="3">
                  <a:txBody>
                    <a:bodyPr/>
                    <a:lstStyle/>
                    <a:p>
                      <a:pPr algn="ctr" rtl="0" fontAlgn="ctr"/>
                      <a:r>
                        <a:rPr lang="tr-TR" sz="1500" b="1" i="0" u="none" strike="noStrike" dirty="0">
                          <a:solidFill>
                            <a:srgbClr val="002060"/>
                          </a:solidFill>
                          <a:effectLst/>
                          <a:latin typeface="Calibri"/>
                        </a:rPr>
                        <a:t>301</a:t>
                      </a:r>
                    </a:p>
                  </a:txBody>
                  <a:tcPr marL="9525" marR="9525" marT="9525" marB="0" anchor="ctr">
                    <a:lnL w="12700" cmpd="sng">
                      <a:solidFill>
                        <a:srgbClr val="6F4189"/>
                      </a:solidFill>
                    </a:lnL>
                    <a:lnR w="12700" cmpd="sng">
                      <a:solidFill>
                        <a:srgbClr val="6F4189"/>
                      </a:solidFill>
                    </a:lnR>
                    <a:lnT w="12700" cmpd="sng">
                      <a:solidFill>
                        <a:srgbClr val="6F4189"/>
                      </a:solidFill>
                    </a:lnT>
                    <a:lnB w="12700" cmpd="sng">
                      <a:solidFill>
                        <a:srgbClr val="6F4189"/>
                      </a:solidFill>
                    </a:lnB>
                    <a:lnTlToBr w="12700" cmpd="sng">
                      <a:noFill/>
                      <a:prstDash val="solid"/>
                    </a:lnTlToBr>
                    <a:lnBlToTr w="12700" cmpd="sng">
                      <a:noFill/>
                      <a:prstDash val="solid"/>
                    </a:lnBlToTr>
                    <a:solidFill>
                      <a:schemeClr val="bg1">
                        <a:lumMod val="95000"/>
                      </a:schemeClr>
                    </a:solidFill>
                  </a:tcPr>
                </a:tc>
                <a:tc hMerge="1">
                  <a:txBody>
                    <a:bodyPr/>
                    <a:lstStyle/>
                    <a:p>
                      <a:endParaRPr lang="tr-TR"/>
                    </a:p>
                  </a:txBody>
                  <a:tcPr>
                    <a:solidFill>
                      <a:srgbClr val="FFEBEB"/>
                    </a:solidFill>
                  </a:tcPr>
                </a:tc>
                <a:tc hMerge="1">
                  <a:txBody>
                    <a:bodyPr/>
                    <a:lstStyle/>
                    <a:p>
                      <a:endParaRPr lang="tr-TR"/>
                    </a:p>
                  </a:txBody>
                  <a:tcPr>
                    <a:solidFill>
                      <a:srgbClr val="FFEBEB"/>
                    </a:solidFill>
                  </a:tcPr>
                </a:tc>
                <a:tc gridSpan="3">
                  <a:txBody>
                    <a:bodyPr/>
                    <a:lstStyle/>
                    <a:p>
                      <a:pPr algn="ctr" rtl="0" fontAlgn="ctr"/>
                      <a:r>
                        <a:rPr lang="tr-TR" sz="1500" b="1" i="0" u="none" strike="noStrike" dirty="0" smtClean="0">
                          <a:solidFill>
                            <a:srgbClr val="002060"/>
                          </a:solidFill>
                          <a:effectLst/>
                          <a:latin typeface="Calibri"/>
                        </a:rPr>
                        <a:t>287</a:t>
                      </a:r>
                      <a:endParaRPr lang="tr-TR" sz="1500" b="1" i="0" u="none" strike="noStrike" dirty="0">
                        <a:solidFill>
                          <a:srgbClr val="002060"/>
                        </a:solidFill>
                        <a:effectLst/>
                        <a:latin typeface="Calibri"/>
                      </a:endParaRPr>
                    </a:p>
                  </a:txBody>
                  <a:tcPr marL="9525" marR="9525" marT="9525" marB="0" anchor="ctr">
                    <a:lnL w="12700" cap="flat" cmpd="sng" algn="ctr">
                      <a:solidFill>
                        <a:srgbClr val="6F4189"/>
                      </a:solidFill>
                      <a:prstDash val="solid"/>
                      <a:round/>
                      <a:headEnd type="none" w="med" len="med"/>
                      <a:tailEnd type="none" w="med" len="med"/>
                    </a:lnL>
                    <a:lnR w="12700" cap="flat" cmpd="sng" algn="ctr">
                      <a:solidFill>
                        <a:srgbClr val="6F4189"/>
                      </a:solidFill>
                      <a:prstDash val="solid"/>
                      <a:round/>
                      <a:headEnd type="none" w="med" len="med"/>
                      <a:tailEnd type="none" w="med" len="med"/>
                    </a:lnR>
                    <a:lnT w="12700" cap="flat" cmpd="sng" algn="ctr">
                      <a:solidFill>
                        <a:srgbClr val="6F4189"/>
                      </a:solidFill>
                      <a:prstDash val="solid"/>
                      <a:round/>
                      <a:headEnd type="none" w="med" len="med"/>
                      <a:tailEnd type="none" w="med" len="med"/>
                    </a:lnT>
                    <a:lnB w="12700" cap="flat" cmpd="sng" algn="ctr">
                      <a:solidFill>
                        <a:srgbClr val="6F4189"/>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tr-TR"/>
                    </a:p>
                  </a:txBody>
                  <a:tcPr>
                    <a:lnL w="12700" cap="flat" cmpd="sng" algn="ctr">
                      <a:solidFill>
                        <a:srgbClr val="6F4189"/>
                      </a:solidFill>
                      <a:prstDash val="solid"/>
                      <a:round/>
                      <a:headEnd type="none" w="med" len="med"/>
                      <a:tailEnd type="none" w="med" len="med"/>
                    </a:lnL>
                    <a:lnR w="12700" cap="flat" cmpd="sng" algn="ctr">
                      <a:solidFill>
                        <a:srgbClr val="6F4189"/>
                      </a:solidFill>
                      <a:prstDash val="solid"/>
                      <a:round/>
                      <a:headEnd type="none" w="med" len="med"/>
                      <a:tailEnd type="none" w="med" len="med"/>
                    </a:lnR>
                    <a:lnT w="12700" cap="flat" cmpd="sng" algn="ctr">
                      <a:solidFill>
                        <a:srgbClr val="6F4189"/>
                      </a:solidFill>
                      <a:prstDash val="solid"/>
                      <a:round/>
                      <a:headEnd type="none" w="med" len="med"/>
                      <a:tailEnd type="none" w="med" len="med"/>
                    </a:lnT>
                    <a:lnB w="12700" cap="flat" cmpd="sng" algn="ctr">
                      <a:solidFill>
                        <a:srgbClr val="6F4189"/>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tr-TR"/>
                    </a:p>
                  </a:txBody>
                  <a:tcPr>
                    <a:lnL w="12700" cap="flat" cmpd="sng" algn="ctr">
                      <a:solidFill>
                        <a:srgbClr val="6F4189"/>
                      </a:solidFill>
                      <a:prstDash val="solid"/>
                      <a:round/>
                      <a:headEnd type="none" w="med" len="med"/>
                      <a:tailEnd type="none" w="med" len="med"/>
                    </a:lnL>
                    <a:lnR w="12700" cap="flat" cmpd="sng" algn="ctr">
                      <a:solidFill>
                        <a:srgbClr val="6F4189"/>
                      </a:solidFill>
                      <a:prstDash val="solid"/>
                      <a:round/>
                      <a:headEnd type="none" w="med" len="med"/>
                      <a:tailEnd type="none" w="med" len="med"/>
                    </a:lnR>
                    <a:lnT w="12700" cap="flat" cmpd="sng" algn="ctr">
                      <a:solidFill>
                        <a:srgbClr val="6F4189"/>
                      </a:solidFill>
                      <a:prstDash val="solid"/>
                      <a:round/>
                      <a:headEnd type="none" w="med" len="med"/>
                      <a:tailEnd type="none" w="med" len="med"/>
                    </a:lnT>
                    <a:lnB w="12700" cap="flat" cmpd="sng" algn="ctr">
                      <a:solidFill>
                        <a:srgbClr val="6F4189"/>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3">
                  <a:txBody>
                    <a:bodyPr/>
                    <a:lstStyle/>
                    <a:p>
                      <a:pPr algn="ctr" rtl="0" fontAlgn="ctr"/>
                      <a:r>
                        <a:rPr lang="tr-TR" sz="1500" b="1" i="0" u="none" strike="noStrike" dirty="0" smtClean="0">
                          <a:solidFill>
                            <a:srgbClr val="FF0000"/>
                          </a:solidFill>
                          <a:effectLst/>
                          <a:latin typeface="Calibri"/>
                        </a:rPr>
                        <a:t>% -11,42</a:t>
                      </a:r>
                      <a:endParaRPr lang="tr-TR" sz="1500" b="1" i="0" u="none" strike="noStrike" dirty="0">
                        <a:solidFill>
                          <a:srgbClr val="FF0000"/>
                        </a:solidFill>
                        <a:effectLst/>
                        <a:latin typeface="Calibri"/>
                      </a:endParaRPr>
                    </a:p>
                  </a:txBody>
                  <a:tcPr marL="9525" marR="9525" marT="9525" marB="0" anchor="ctr">
                    <a:lnL w="12700" cap="flat" cmpd="sng" algn="ctr">
                      <a:solidFill>
                        <a:srgbClr val="6F4189"/>
                      </a:solidFill>
                      <a:prstDash val="solid"/>
                      <a:round/>
                      <a:headEnd type="none" w="med" len="med"/>
                      <a:tailEnd type="none" w="med" len="med"/>
                    </a:lnL>
                    <a:lnR w="12700" cap="flat" cmpd="sng" algn="ctr">
                      <a:solidFill>
                        <a:srgbClr val="6F4189"/>
                      </a:solidFill>
                      <a:prstDash val="solid"/>
                      <a:round/>
                      <a:headEnd type="none" w="med" len="med"/>
                      <a:tailEnd type="none" w="med" len="med"/>
                    </a:lnR>
                    <a:lnT w="12700" cap="flat" cmpd="sng" algn="ctr">
                      <a:solidFill>
                        <a:srgbClr val="6F4189"/>
                      </a:solidFill>
                      <a:prstDash val="solid"/>
                      <a:round/>
                      <a:headEnd type="none" w="med" len="med"/>
                      <a:tailEnd type="none" w="med" len="med"/>
                    </a:lnT>
                    <a:lnB w="12700" cap="flat" cmpd="sng" algn="ctr">
                      <a:solidFill>
                        <a:srgbClr val="6F4189"/>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tr-TR"/>
                    </a:p>
                  </a:txBody>
                  <a:tcPr>
                    <a:lnL w="12700" cap="flat" cmpd="sng" algn="ctr">
                      <a:solidFill>
                        <a:srgbClr val="6F4189"/>
                      </a:solidFill>
                      <a:prstDash val="solid"/>
                      <a:round/>
                      <a:headEnd type="none" w="med" len="med"/>
                      <a:tailEnd type="none" w="med" len="med"/>
                    </a:lnL>
                    <a:lnR w="12700" cmpd="sng">
                      <a:solidFill>
                        <a:srgbClr val="6F4189"/>
                      </a:solidFill>
                    </a:lnR>
                    <a:lnT w="12700" cap="flat" cmpd="sng" algn="ctr">
                      <a:solidFill>
                        <a:srgbClr val="6F4189"/>
                      </a:solidFill>
                      <a:prstDash val="solid"/>
                      <a:round/>
                      <a:headEnd type="none" w="med" len="med"/>
                      <a:tailEnd type="none" w="med" len="med"/>
                    </a:lnT>
                    <a:lnB w="12700" cmpd="sng">
                      <a:solidFill>
                        <a:srgbClr val="6F4189"/>
                      </a:solidFill>
                    </a:lnB>
                    <a:lnTlToBr w="12700" cmpd="sng">
                      <a:noFill/>
                      <a:prstDash val="solid"/>
                    </a:lnTlToBr>
                    <a:lnBlToTr w="12700" cmpd="sng">
                      <a:noFill/>
                      <a:prstDash val="solid"/>
                    </a:lnBlToTr>
                    <a:solidFill>
                      <a:schemeClr val="bg1">
                        <a:lumMod val="95000"/>
                      </a:schemeClr>
                    </a:solidFill>
                  </a:tcPr>
                </a:tc>
                <a:tc hMerge="1">
                  <a:txBody>
                    <a:bodyPr/>
                    <a:lstStyle/>
                    <a:p>
                      <a:endParaRPr lang="tr-TR"/>
                    </a:p>
                  </a:txBody>
                  <a:tcPr>
                    <a:lnL w="12700" cap="flat" cmpd="sng" algn="ctr">
                      <a:solidFill>
                        <a:srgbClr val="6F4189"/>
                      </a:solidFill>
                      <a:prstDash val="solid"/>
                      <a:round/>
                      <a:headEnd type="none" w="med" len="med"/>
                      <a:tailEnd type="none" w="med" len="med"/>
                    </a:lnL>
                    <a:lnR w="12700" cmpd="sng">
                      <a:solidFill>
                        <a:srgbClr val="6F4189"/>
                      </a:solidFill>
                    </a:lnR>
                    <a:lnT w="12700" cap="flat" cmpd="sng" algn="ctr">
                      <a:solidFill>
                        <a:srgbClr val="6F4189"/>
                      </a:solidFill>
                      <a:prstDash val="solid"/>
                      <a:round/>
                      <a:headEnd type="none" w="med" len="med"/>
                      <a:tailEnd type="none" w="med" len="med"/>
                    </a:lnT>
                    <a:lnB w="12700" cmpd="sng">
                      <a:solidFill>
                        <a:srgbClr val="6F4189"/>
                      </a:solidFill>
                    </a:lnB>
                    <a:lnTlToBr w="12700" cmpd="sng">
                      <a:noFill/>
                      <a:prstDash val="solid"/>
                    </a:lnTlToBr>
                    <a:lnBlToTr w="12700" cmpd="sng">
                      <a:noFill/>
                      <a:prstDash val="solid"/>
                    </a:lnBlToTr>
                    <a:solidFill>
                      <a:schemeClr val="bg1">
                        <a:lumMod val="95000"/>
                      </a:schemeClr>
                    </a:solidFill>
                  </a:tcPr>
                </a:tc>
              </a:tr>
            </a:tbl>
          </a:graphicData>
        </a:graphic>
      </p:graphicFrame>
      <p:sp>
        <p:nvSpPr>
          <p:cNvPr id="5" name="2 Başlık"/>
          <p:cNvSpPr txBox="1">
            <a:spLocks/>
          </p:cNvSpPr>
          <p:nvPr/>
        </p:nvSpPr>
        <p:spPr>
          <a:xfrm>
            <a:off x="357158" y="493006"/>
            <a:ext cx="8391306" cy="868346"/>
          </a:xfrm>
          <a:prstGeom prst="rect">
            <a:avLst/>
          </a:prstGeom>
        </p:spPr>
        <p:style>
          <a:lnRef idx="2">
            <a:schemeClr val="accent2"/>
          </a:lnRef>
          <a:fillRef idx="1">
            <a:schemeClr val="lt1"/>
          </a:fillRef>
          <a:effectRef idx="0">
            <a:schemeClr val="accent2"/>
          </a:effectRef>
          <a:fontRef idx="minor">
            <a:schemeClr val="dk1"/>
          </a:fontRef>
        </p:style>
        <p:txBody>
          <a:bodyPr anchor="ctr">
            <a:noAutofit/>
          </a:bodyPr>
          <a:lstStyle/>
          <a:p>
            <a:pPr algn="ctr" defTabSz="912949" fontAlgn="ctr"/>
            <a:r>
              <a:rPr lang="tr-TR" sz="2400" b="1" dirty="0" smtClean="0">
                <a:solidFill>
                  <a:schemeClr val="tx1"/>
                </a:solidFill>
                <a:latin typeface="Calibri" panose="020F0502020204030204" pitchFamily="34" charset="0"/>
                <a:cs typeface="Times New Roman" pitchFamily="18" charset="0"/>
              </a:rPr>
              <a:t>2010-201</a:t>
            </a:r>
            <a:r>
              <a:rPr lang="tr-TR" sz="2400" b="1" dirty="0">
                <a:solidFill>
                  <a:schemeClr val="tx1"/>
                </a:solidFill>
                <a:latin typeface="Calibri" panose="020F0502020204030204" pitchFamily="34" charset="0"/>
                <a:cs typeface="Times New Roman" pitchFamily="18" charset="0"/>
              </a:rPr>
              <a:t>4</a:t>
            </a:r>
            <a:r>
              <a:rPr lang="tr-TR" sz="2400" b="1" dirty="0" smtClean="0">
                <a:solidFill>
                  <a:schemeClr val="tx1"/>
                </a:solidFill>
                <a:latin typeface="Calibri" panose="020F0502020204030204" pitchFamily="34" charset="0"/>
                <a:cs typeface="Times New Roman" pitchFamily="18" charset="0"/>
              </a:rPr>
              <a:t> TARİHLERİ ARASINDA İDARİ PERSONELİN (TZ)</a:t>
            </a:r>
          </a:p>
          <a:p>
            <a:pPr algn="ctr" defTabSz="912949" fontAlgn="ctr"/>
            <a:r>
              <a:rPr lang="tr-TR" sz="2400" b="1" dirty="0" smtClean="0">
                <a:solidFill>
                  <a:schemeClr val="tx1"/>
                </a:solidFill>
                <a:latin typeface="Calibri" panose="020F0502020204030204" pitchFamily="34" charset="0"/>
                <a:cs typeface="Times New Roman" pitchFamily="18" charset="0"/>
              </a:rPr>
              <a:t>SAYISAL DAĞILIMI VE DEĞİŞİM ORANLARI</a:t>
            </a:r>
            <a:endParaRPr lang="tr-TR" sz="2400" b="1" dirty="0">
              <a:solidFill>
                <a:schemeClr val="tx1"/>
              </a:solidFill>
              <a:latin typeface="Calibri" panose="020F0502020204030204" pitchFamily="34" charset="0"/>
              <a:cs typeface="Times New Roman" pitchFamily="18" charset="0"/>
            </a:endParaRPr>
          </a:p>
        </p:txBody>
      </p:sp>
      <p:sp>
        <p:nvSpPr>
          <p:cNvPr id="6" name="3 Dikdörtgen"/>
          <p:cNvSpPr/>
          <p:nvPr/>
        </p:nvSpPr>
        <p:spPr>
          <a:xfrm>
            <a:off x="0" y="1684850"/>
            <a:ext cx="9144000" cy="1428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3 Başlık"/>
          <p:cNvSpPr>
            <a:spLocks noGrp="1"/>
          </p:cNvSpPr>
          <p:nvPr>
            <p:ph type="title"/>
          </p:nvPr>
        </p:nvSpPr>
        <p:spPr>
          <a:xfrm>
            <a:off x="251520" y="332656"/>
            <a:ext cx="8640960" cy="832548"/>
          </a:xfrm>
        </p:spPr>
        <p:style>
          <a:lnRef idx="2">
            <a:schemeClr val="accent2"/>
          </a:lnRef>
          <a:fillRef idx="1">
            <a:schemeClr val="lt1"/>
          </a:fillRef>
          <a:effectRef idx="0">
            <a:schemeClr val="accent2"/>
          </a:effectRef>
          <a:fontRef idx="minor">
            <a:schemeClr val="dk1"/>
          </a:fontRef>
        </p:style>
        <p:txBody>
          <a:bodyPr>
            <a:noAutofit/>
          </a:bodyPr>
          <a:lstStyle/>
          <a:p>
            <a:pPr algn="ctr"/>
            <a:r>
              <a:rPr lang="tr-TR" sz="2400" b="1" dirty="0" smtClean="0">
                <a:solidFill>
                  <a:schemeClr val="tx1"/>
                </a:solidFill>
                <a:latin typeface="Calibri" pitchFamily="34" charset="0"/>
                <a:cs typeface="Times New Roman" pitchFamily="18" charset="0"/>
              </a:rPr>
              <a:t>2014-2015 Eğitim-Öğretim Yılı Güz Dönemi</a:t>
            </a:r>
            <a:br>
              <a:rPr lang="tr-TR" sz="2400" b="1" dirty="0" smtClean="0">
                <a:solidFill>
                  <a:schemeClr val="tx1"/>
                </a:solidFill>
                <a:latin typeface="Calibri" pitchFamily="34" charset="0"/>
                <a:cs typeface="Times New Roman" pitchFamily="18" charset="0"/>
              </a:rPr>
            </a:br>
            <a:r>
              <a:rPr lang="tr-TR" sz="2400" b="1" dirty="0" smtClean="0">
                <a:solidFill>
                  <a:schemeClr val="tx1"/>
                </a:solidFill>
                <a:latin typeface="Calibri" pitchFamily="34" charset="0"/>
                <a:cs typeface="Times New Roman" pitchFamily="18" charset="0"/>
              </a:rPr>
              <a:t> Aylık Sözleşme ile Görevlendirilen Personel </a:t>
            </a:r>
            <a:r>
              <a:rPr lang="tr-TR" sz="2400" b="1" dirty="0" smtClean="0">
                <a:solidFill>
                  <a:schemeClr val="tx1"/>
                </a:solidFill>
                <a:latin typeface="Calibri" pitchFamily="34" charset="0"/>
                <a:cs typeface="Times New Roman" pitchFamily="18" charset="0"/>
              </a:rPr>
              <a:t>Dağılımı (Aralık 2014)</a:t>
            </a:r>
            <a:endParaRPr lang="en-US" sz="2400" dirty="0" smtClean="0">
              <a:solidFill>
                <a:schemeClr val="tx1"/>
              </a:solidFill>
              <a:latin typeface="Calibri" pitchFamily="34" charset="0"/>
            </a:endParaRPr>
          </a:p>
        </p:txBody>
      </p:sp>
      <p:sp>
        <p:nvSpPr>
          <p:cNvPr id="4" name="3 Dikdörtgen"/>
          <p:cNvSpPr/>
          <p:nvPr/>
        </p:nvSpPr>
        <p:spPr>
          <a:xfrm>
            <a:off x="0" y="1357298"/>
            <a:ext cx="9144000" cy="1428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a:p>
        </p:txBody>
      </p:sp>
      <p:graphicFrame>
        <p:nvGraphicFramePr>
          <p:cNvPr id="7" name="6 Tablo"/>
          <p:cNvGraphicFramePr>
            <a:graphicFrameLocks noGrp="1"/>
          </p:cNvGraphicFramePr>
          <p:nvPr>
            <p:extLst>
              <p:ext uri="{D42A27DB-BD31-4B8C-83A1-F6EECF244321}">
                <p14:modId xmlns:p14="http://schemas.microsoft.com/office/powerpoint/2010/main" val="2925436487"/>
              </p:ext>
            </p:extLst>
          </p:nvPr>
        </p:nvGraphicFramePr>
        <p:xfrm>
          <a:off x="251520" y="1643040"/>
          <a:ext cx="8640960" cy="4857793"/>
        </p:xfrm>
        <a:graphic>
          <a:graphicData uri="http://schemas.openxmlformats.org/drawingml/2006/table">
            <a:tbl>
              <a:tblPr/>
              <a:tblGrid>
                <a:gridCol w="4137315"/>
                <a:gridCol w="1292912"/>
                <a:gridCol w="1422205"/>
                <a:gridCol w="1788528"/>
              </a:tblGrid>
              <a:tr h="271313">
                <a:tc>
                  <a:txBody>
                    <a:bodyPr/>
                    <a:lstStyle/>
                    <a:p>
                      <a:pPr algn="ctr" rtl="0" fontAlgn="ctr"/>
                      <a:r>
                        <a:rPr lang="tr-TR" sz="1600" b="1" i="0" u="none" strike="noStrike" dirty="0">
                          <a:solidFill>
                            <a:srgbClr val="000000"/>
                          </a:solidFill>
                          <a:latin typeface="Calibri"/>
                        </a:rPr>
                        <a:t>BİRİMİ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1" i="0" u="none" strike="noStrike" dirty="0">
                          <a:solidFill>
                            <a:srgbClr val="000000"/>
                          </a:solidFill>
                          <a:latin typeface="Calibri"/>
                        </a:rPr>
                        <a:t>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1" i="0" u="none" strike="noStrike" dirty="0">
                          <a:solidFill>
                            <a:srgbClr val="000000"/>
                          </a:solidFill>
                          <a:latin typeface="Calibri"/>
                        </a:rPr>
                        <a:t>K.C.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1" i="0" u="none" strike="noStrike" dirty="0">
                          <a:solidFill>
                            <a:srgbClr val="000000"/>
                          </a:solidFill>
                          <a:latin typeface="Calibri"/>
                        </a:rPr>
                        <a:t>TOPLAM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271313">
                <a:tc>
                  <a:txBody>
                    <a:bodyPr/>
                    <a:lstStyle/>
                    <a:p>
                      <a:pPr algn="l" rtl="0" fontAlgn="ctr"/>
                      <a:r>
                        <a:rPr lang="tr-TR" sz="1600" b="0" i="0" u="none" strike="noStrike" dirty="0" smtClean="0">
                          <a:solidFill>
                            <a:srgbClr val="000000"/>
                          </a:solidFill>
                          <a:latin typeface="Calibri"/>
                        </a:rPr>
                        <a:t> Rektörlük</a:t>
                      </a:r>
                      <a:endParaRPr lang="tr-TR" sz="1600" b="0"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dirty="0">
                          <a:solidFill>
                            <a:schemeClr val="tx1"/>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dirty="0">
                          <a:solidFill>
                            <a:schemeClr val="tx1"/>
                          </a:solidFill>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dirty="0">
                          <a:solidFill>
                            <a:schemeClr val="tx1"/>
                          </a:solidFill>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271313">
                <a:tc>
                  <a:txBody>
                    <a:bodyPr/>
                    <a:lstStyle/>
                    <a:p>
                      <a:pPr algn="l" rtl="0" fontAlgn="ctr"/>
                      <a:r>
                        <a:rPr lang="tr-TR" sz="1600" b="0" i="0" u="none" strike="noStrike" dirty="0" smtClean="0">
                          <a:solidFill>
                            <a:srgbClr val="000000"/>
                          </a:solidFill>
                          <a:latin typeface="Calibri"/>
                        </a:rPr>
                        <a:t> Genel </a:t>
                      </a:r>
                      <a:r>
                        <a:rPr lang="tr-TR" sz="1600" b="0" i="0" u="none" strike="noStrike" dirty="0">
                          <a:solidFill>
                            <a:srgbClr val="000000"/>
                          </a:solidFill>
                          <a:latin typeface="Calibri"/>
                        </a:rPr>
                        <a:t>Sekreterlik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a:solidFill>
                            <a:schemeClr val="tx1"/>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dirty="0">
                          <a:solidFill>
                            <a:schemeClr val="tx1"/>
                          </a:solidFill>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dirty="0">
                          <a:solidFill>
                            <a:schemeClr val="tx1"/>
                          </a:solidFill>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271313">
                <a:tc>
                  <a:txBody>
                    <a:bodyPr/>
                    <a:lstStyle/>
                    <a:p>
                      <a:pPr algn="l" rtl="0" fontAlgn="ctr"/>
                      <a:r>
                        <a:rPr lang="tr-TR" sz="1600" b="0" i="0" u="none" strike="noStrike" dirty="0" smtClean="0">
                          <a:solidFill>
                            <a:srgbClr val="000000"/>
                          </a:solidFill>
                          <a:latin typeface="Calibri"/>
                        </a:rPr>
                        <a:t> Fen </a:t>
                      </a:r>
                      <a:r>
                        <a:rPr lang="tr-TR" sz="1600" b="0" i="0" u="none" strike="noStrike" dirty="0">
                          <a:solidFill>
                            <a:srgbClr val="000000"/>
                          </a:solidFill>
                          <a:latin typeface="Calibri"/>
                        </a:rPr>
                        <a:t>Fakültesi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600" b="0" i="0" u="none" strike="noStrike">
                          <a:solidFill>
                            <a:schemeClr val="tx1"/>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dirty="0">
                          <a:solidFill>
                            <a:schemeClr val="tx1"/>
                          </a:solidFill>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dirty="0">
                          <a:solidFill>
                            <a:schemeClr val="tx1"/>
                          </a:solidFill>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271313">
                <a:tc>
                  <a:txBody>
                    <a:bodyPr/>
                    <a:lstStyle/>
                    <a:p>
                      <a:pPr algn="l" rtl="0" fontAlgn="ctr"/>
                      <a:r>
                        <a:rPr lang="tr-TR" sz="1600" b="0" i="0" u="none" strike="noStrike" dirty="0" smtClean="0">
                          <a:solidFill>
                            <a:srgbClr val="000000"/>
                          </a:solidFill>
                          <a:latin typeface="Calibri"/>
                        </a:rPr>
                        <a:t> İletişim </a:t>
                      </a:r>
                      <a:r>
                        <a:rPr lang="tr-TR" sz="1600" b="0" i="0" u="none" strike="noStrike" dirty="0">
                          <a:solidFill>
                            <a:srgbClr val="000000"/>
                          </a:solidFill>
                          <a:latin typeface="Calibri"/>
                        </a:rPr>
                        <a:t>Fakültesi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600" b="0" i="0" u="none" strike="noStrike">
                          <a:solidFill>
                            <a:schemeClr val="tx1"/>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dirty="0">
                          <a:solidFill>
                            <a:schemeClr val="tx1"/>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dirty="0">
                          <a:solidFill>
                            <a:schemeClr val="tx1"/>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271313">
                <a:tc>
                  <a:txBody>
                    <a:bodyPr/>
                    <a:lstStyle/>
                    <a:p>
                      <a:pPr algn="l" rtl="0" fontAlgn="ctr"/>
                      <a:r>
                        <a:rPr lang="tr-TR" sz="1600" b="0" i="0" u="none" strike="noStrike" dirty="0" smtClean="0">
                          <a:solidFill>
                            <a:srgbClr val="000000"/>
                          </a:solidFill>
                          <a:latin typeface="Calibri"/>
                        </a:rPr>
                        <a:t> Ziraat </a:t>
                      </a:r>
                      <a:r>
                        <a:rPr lang="tr-TR" sz="1600" b="0" i="0" u="none" strike="noStrike" dirty="0">
                          <a:solidFill>
                            <a:srgbClr val="000000"/>
                          </a:solidFill>
                          <a:latin typeface="Calibri"/>
                        </a:rPr>
                        <a:t>Fakültesi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600" b="0" i="0" u="none" strike="noStrike">
                          <a:solidFill>
                            <a:schemeClr val="tx1"/>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a:solidFill>
                            <a:schemeClr val="tx1"/>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dirty="0">
                          <a:solidFill>
                            <a:schemeClr val="tx1"/>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271313">
                <a:tc>
                  <a:txBody>
                    <a:bodyPr/>
                    <a:lstStyle/>
                    <a:p>
                      <a:pPr algn="l" rtl="0" fontAlgn="ctr"/>
                      <a:r>
                        <a:rPr lang="tr-TR" sz="1600" b="0" i="0" u="none" strike="noStrike" dirty="0" smtClean="0">
                          <a:solidFill>
                            <a:srgbClr val="000000"/>
                          </a:solidFill>
                          <a:latin typeface="Calibri"/>
                        </a:rPr>
                        <a:t> İktisadi </a:t>
                      </a:r>
                      <a:r>
                        <a:rPr lang="tr-TR" sz="1600" b="0" i="0" u="none" strike="noStrike" dirty="0">
                          <a:solidFill>
                            <a:srgbClr val="000000"/>
                          </a:solidFill>
                          <a:latin typeface="Calibri"/>
                        </a:rPr>
                        <a:t>ve İdari Bilimler Fakültesi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a:solidFill>
                            <a:schemeClr val="tx1"/>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a:solidFill>
                            <a:schemeClr val="tx1"/>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dirty="0">
                          <a:solidFill>
                            <a:schemeClr val="tx1"/>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271313">
                <a:tc>
                  <a:txBody>
                    <a:bodyPr/>
                    <a:lstStyle/>
                    <a:p>
                      <a:pPr algn="l" rtl="0" fontAlgn="ctr"/>
                      <a:r>
                        <a:rPr lang="tr-TR" sz="1600" b="0" i="0" u="none" strike="noStrike" dirty="0" smtClean="0">
                          <a:solidFill>
                            <a:srgbClr val="000000"/>
                          </a:solidFill>
                          <a:latin typeface="Calibri"/>
                        </a:rPr>
                        <a:t> Merkez </a:t>
                      </a:r>
                      <a:r>
                        <a:rPr lang="tr-TR" sz="1600" b="0" i="0" u="none" strike="noStrike" dirty="0">
                          <a:solidFill>
                            <a:srgbClr val="000000"/>
                          </a:solidFill>
                          <a:latin typeface="Calibri"/>
                        </a:rPr>
                        <a:t>Müdürlükleri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a:solidFill>
                            <a:schemeClr val="tx1"/>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600" b="0" i="0" u="none" strike="noStrike">
                          <a:solidFill>
                            <a:schemeClr val="tx1"/>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dirty="0">
                          <a:solidFill>
                            <a:schemeClr val="tx1"/>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271313">
                <a:tc>
                  <a:txBody>
                    <a:bodyPr/>
                    <a:lstStyle/>
                    <a:p>
                      <a:pPr algn="l" rtl="0" fontAlgn="ctr"/>
                      <a:r>
                        <a:rPr lang="tr-TR" sz="1600" b="0" i="0" u="none" strike="noStrike" dirty="0" smtClean="0">
                          <a:solidFill>
                            <a:srgbClr val="000000"/>
                          </a:solidFill>
                          <a:latin typeface="Calibri"/>
                        </a:rPr>
                        <a:t> Beden </a:t>
                      </a:r>
                      <a:r>
                        <a:rPr lang="tr-TR" sz="1600" b="0" i="0" u="none" strike="noStrike" dirty="0">
                          <a:solidFill>
                            <a:srgbClr val="000000"/>
                          </a:solidFill>
                          <a:latin typeface="Calibri"/>
                        </a:rPr>
                        <a:t>Eğitimi ve Spor Y.O.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600" b="0" i="0" u="none" strike="noStrike">
                          <a:solidFill>
                            <a:schemeClr val="tx1"/>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a:solidFill>
                            <a:schemeClr val="tx1"/>
                          </a:solidFill>
                          <a:latin typeface="Calibri"/>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dirty="0">
                          <a:solidFill>
                            <a:schemeClr val="tx1"/>
                          </a:solidFill>
                          <a:latin typeface="Calibri"/>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271313">
                <a:tc>
                  <a:txBody>
                    <a:bodyPr/>
                    <a:lstStyle/>
                    <a:p>
                      <a:pPr algn="l" rtl="0" fontAlgn="ctr"/>
                      <a:r>
                        <a:rPr lang="tr-TR" sz="1600" b="0" i="0" u="none" strike="noStrike" dirty="0" smtClean="0">
                          <a:solidFill>
                            <a:srgbClr val="000000"/>
                          </a:solidFill>
                          <a:latin typeface="Calibri"/>
                        </a:rPr>
                        <a:t> Konservatuar </a:t>
                      </a:r>
                      <a:r>
                        <a:rPr lang="tr-TR" sz="1600" b="0" i="0" u="none" strike="noStrike" dirty="0">
                          <a:solidFill>
                            <a:srgbClr val="000000"/>
                          </a:solidFill>
                          <a:latin typeface="Calibri"/>
                        </a:rPr>
                        <a:t>Y.O.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600" b="0" i="0" u="none" strike="noStrike">
                          <a:solidFill>
                            <a:schemeClr val="tx1"/>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a:solidFill>
                            <a:schemeClr val="tx1"/>
                          </a:solidFill>
                          <a:latin typeface="Calibri"/>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dirty="0">
                          <a:solidFill>
                            <a:schemeClr val="tx1"/>
                          </a:solidFill>
                          <a:latin typeface="Calibri"/>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271313">
                <a:tc>
                  <a:txBody>
                    <a:bodyPr/>
                    <a:lstStyle/>
                    <a:p>
                      <a:pPr algn="l" rtl="0" fontAlgn="ctr"/>
                      <a:r>
                        <a:rPr lang="tr-TR" sz="1600" b="0" i="0" u="none" strike="noStrike" dirty="0" smtClean="0">
                          <a:solidFill>
                            <a:srgbClr val="000000"/>
                          </a:solidFill>
                          <a:latin typeface="Calibri"/>
                        </a:rPr>
                        <a:t> Meslek </a:t>
                      </a:r>
                      <a:r>
                        <a:rPr lang="tr-TR" sz="1600" b="0" i="0" u="none" strike="noStrike" dirty="0">
                          <a:solidFill>
                            <a:srgbClr val="000000"/>
                          </a:solidFill>
                          <a:latin typeface="Calibri"/>
                        </a:rPr>
                        <a:t>Y.O.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a:solidFill>
                            <a:schemeClr val="tx1"/>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a:solidFill>
                            <a:schemeClr val="tx1"/>
                          </a:solidFill>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dirty="0">
                          <a:solidFill>
                            <a:schemeClr val="tx1"/>
                          </a:solidFill>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271313">
                <a:tc>
                  <a:txBody>
                    <a:bodyPr/>
                    <a:lstStyle/>
                    <a:p>
                      <a:pPr algn="l" rtl="0" fontAlgn="ctr"/>
                      <a:r>
                        <a:rPr lang="tr-TR" sz="1600" b="0" i="0" u="none" strike="noStrike" dirty="0" smtClean="0">
                          <a:solidFill>
                            <a:srgbClr val="000000"/>
                          </a:solidFill>
                          <a:latin typeface="Calibri"/>
                        </a:rPr>
                        <a:t> Destek </a:t>
                      </a:r>
                      <a:r>
                        <a:rPr lang="tr-TR" sz="1600" b="0" i="0" u="none" strike="noStrike" dirty="0">
                          <a:solidFill>
                            <a:srgbClr val="000000"/>
                          </a:solidFill>
                          <a:latin typeface="Calibri"/>
                        </a:rPr>
                        <a:t>Hizmetleri Dairesi Bşk.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a:solidFill>
                            <a:schemeClr val="tx1"/>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a:solidFill>
                            <a:schemeClr val="tx1"/>
                          </a:solidFill>
                          <a:latin typeface="Calibri"/>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dirty="0">
                          <a:solidFill>
                            <a:schemeClr val="tx1"/>
                          </a:solidFill>
                          <a:latin typeface="Calibri"/>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271313">
                <a:tc>
                  <a:txBody>
                    <a:bodyPr/>
                    <a:lstStyle/>
                    <a:p>
                      <a:pPr algn="l" rtl="0" fontAlgn="ctr"/>
                      <a:r>
                        <a:rPr lang="tr-TR" sz="1600" b="0" i="0" u="none" strike="noStrike" dirty="0" smtClean="0">
                          <a:solidFill>
                            <a:srgbClr val="000000"/>
                          </a:solidFill>
                          <a:latin typeface="Calibri"/>
                        </a:rPr>
                        <a:t> Öğrenci </a:t>
                      </a:r>
                      <a:r>
                        <a:rPr lang="tr-TR" sz="1600" b="0" i="0" u="none" strike="noStrike" dirty="0">
                          <a:solidFill>
                            <a:srgbClr val="000000"/>
                          </a:solidFill>
                          <a:latin typeface="Calibri"/>
                        </a:rPr>
                        <a:t>İşleri Dairesi Bşk.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a:solidFill>
                            <a:schemeClr val="tx1"/>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fontAlgn="ctr"/>
                      <a:r>
                        <a:rPr lang="tr-TR" sz="1600" b="0" i="0" u="none" strike="noStrike">
                          <a:solidFill>
                            <a:schemeClr val="tx1"/>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dirty="0">
                          <a:solidFill>
                            <a:schemeClr val="tx1"/>
                          </a:solidFill>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271313">
                <a:tc>
                  <a:txBody>
                    <a:bodyPr/>
                    <a:lstStyle/>
                    <a:p>
                      <a:pPr algn="l" rtl="0" fontAlgn="ctr"/>
                      <a:r>
                        <a:rPr lang="tr-TR" sz="1600" b="0" i="0" u="none" strike="noStrike" dirty="0" smtClean="0">
                          <a:solidFill>
                            <a:srgbClr val="000000"/>
                          </a:solidFill>
                          <a:latin typeface="Calibri"/>
                        </a:rPr>
                        <a:t> Sağlık </a:t>
                      </a:r>
                      <a:r>
                        <a:rPr lang="tr-TR" sz="1600" b="0" i="0" u="none" strike="noStrike" dirty="0">
                          <a:solidFill>
                            <a:srgbClr val="000000"/>
                          </a:solidFill>
                          <a:latin typeface="Calibri"/>
                        </a:rPr>
                        <a:t>Kültür ve Spor Dairesi Bşk.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a:solidFill>
                            <a:schemeClr val="tx1"/>
                          </a:solidFill>
                          <a:latin typeface="Calibri"/>
                        </a:rPr>
                        <a:t> 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a:solidFill>
                            <a:schemeClr val="tx1"/>
                          </a:solidFill>
                          <a:latin typeface="Calibri"/>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dirty="0">
                          <a:solidFill>
                            <a:schemeClr val="tx1"/>
                          </a:solidFill>
                          <a:latin typeface="Calibri"/>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271313">
                <a:tc>
                  <a:txBody>
                    <a:bodyPr/>
                    <a:lstStyle/>
                    <a:p>
                      <a:pPr algn="l" rtl="0" fontAlgn="ctr"/>
                      <a:r>
                        <a:rPr lang="tr-TR" sz="1600" b="0" i="0" u="none" strike="noStrike" dirty="0" smtClean="0">
                          <a:solidFill>
                            <a:srgbClr val="000000"/>
                          </a:solidFill>
                          <a:latin typeface="Calibri"/>
                        </a:rPr>
                        <a:t> Kütüphane </a:t>
                      </a:r>
                      <a:r>
                        <a:rPr lang="tr-TR" sz="1600" b="0" i="0" u="none" strike="noStrike" dirty="0">
                          <a:solidFill>
                            <a:srgbClr val="000000"/>
                          </a:solidFill>
                          <a:latin typeface="Calibri"/>
                        </a:rPr>
                        <a:t>ve Dokum. Dairesi Bşk.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a:solidFill>
                            <a:schemeClr val="tx1"/>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a:solidFill>
                            <a:schemeClr val="tx1"/>
                          </a:solidFill>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dirty="0">
                          <a:solidFill>
                            <a:schemeClr val="tx1"/>
                          </a:solidFill>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271313">
                <a:tc>
                  <a:txBody>
                    <a:bodyPr/>
                    <a:lstStyle/>
                    <a:p>
                      <a:pPr algn="l" rtl="0" fontAlgn="ctr"/>
                      <a:r>
                        <a:rPr lang="tr-TR" sz="1600" b="0" i="0" u="none" strike="noStrike" dirty="0" smtClean="0">
                          <a:solidFill>
                            <a:srgbClr val="000000"/>
                          </a:solidFill>
                          <a:latin typeface="Calibri"/>
                        </a:rPr>
                        <a:t> Yapı </a:t>
                      </a:r>
                      <a:r>
                        <a:rPr lang="tr-TR" sz="1600" b="0" i="0" u="none" strike="noStrike" dirty="0">
                          <a:solidFill>
                            <a:srgbClr val="000000"/>
                          </a:solidFill>
                          <a:latin typeface="Calibri"/>
                        </a:rPr>
                        <a:t>İşleri Dairesi Bşk.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a:solidFill>
                            <a:schemeClr val="tx1"/>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a:solidFill>
                            <a:schemeClr val="tx1"/>
                          </a:solidFill>
                          <a:latin typeface="Calibri"/>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0" i="0" u="none" strike="noStrike" dirty="0">
                          <a:solidFill>
                            <a:schemeClr val="tx1"/>
                          </a:solidFill>
                          <a:latin typeface="Calibri"/>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r h="516785">
                <a:tc>
                  <a:txBody>
                    <a:bodyPr/>
                    <a:lstStyle/>
                    <a:p>
                      <a:pPr algn="l" rtl="0" fontAlgn="ctr"/>
                      <a:r>
                        <a:rPr lang="tr-TR" sz="1600" b="1" i="0" u="none" strike="noStrike" dirty="0">
                          <a:solidFill>
                            <a:srgbClr val="FF0000"/>
                          </a:solidFill>
                          <a:latin typeface="Calibri"/>
                        </a:rPr>
                        <a:t> TOPLAM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1" i="0" u="none" strike="noStrike" dirty="0">
                          <a:solidFill>
                            <a:srgbClr val="FF0000"/>
                          </a:solidFill>
                          <a:latin typeface="Calibri"/>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1" i="0" u="none" strike="noStrike" dirty="0">
                          <a:solidFill>
                            <a:srgbClr val="FF0000"/>
                          </a:solidFill>
                          <a:latin typeface="Calibri"/>
                        </a:rPr>
                        <a:t>128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fontAlgn="ctr"/>
                      <a:r>
                        <a:rPr lang="tr-TR" sz="1600" b="1" i="0" u="none" strike="noStrike" dirty="0">
                          <a:solidFill>
                            <a:srgbClr val="FF0000"/>
                          </a:solidFill>
                          <a:latin typeface="Calibri"/>
                        </a:rPr>
                        <a:t>133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r>
            </a:tbl>
          </a:graphicData>
        </a:graphic>
      </p:graphicFrame>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Başlık"/>
          <p:cNvSpPr>
            <a:spLocks noGrp="1"/>
          </p:cNvSpPr>
          <p:nvPr>
            <p:ph type="title"/>
          </p:nvPr>
        </p:nvSpPr>
        <p:spPr>
          <a:xfrm>
            <a:off x="755576" y="500042"/>
            <a:ext cx="7776864" cy="696710"/>
          </a:xfrm>
        </p:spPr>
        <p:style>
          <a:lnRef idx="2">
            <a:schemeClr val="accent2"/>
          </a:lnRef>
          <a:fillRef idx="1">
            <a:schemeClr val="lt1"/>
          </a:fillRef>
          <a:effectRef idx="0">
            <a:schemeClr val="accent2"/>
          </a:effectRef>
          <a:fontRef idx="minor">
            <a:schemeClr val="dk1"/>
          </a:fontRef>
        </p:style>
        <p:txBody>
          <a:bodyPr>
            <a:noAutofit/>
          </a:bodyPr>
          <a:lstStyle/>
          <a:p>
            <a:pPr algn="ctr"/>
            <a:r>
              <a:rPr lang="tr-TR" sz="2800" b="1" dirty="0" smtClean="0">
                <a:solidFill>
                  <a:schemeClr val="tx1"/>
                </a:solidFill>
                <a:latin typeface="Calibri" pitchFamily="34" charset="0"/>
                <a:cs typeface="Times New Roman" pitchFamily="18" charset="0"/>
              </a:rPr>
              <a:t>2013 ve 2014 YILI EVRAK AKIŞ ŞEMASI</a:t>
            </a:r>
            <a:endParaRPr lang="en-US" sz="2800" b="1" dirty="0" smtClean="0">
              <a:solidFill>
                <a:schemeClr val="tx1"/>
              </a:solidFill>
              <a:latin typeface="Calibri" pitchFamily="34" charset="0"/>
              <a:cs typeface="Times New Roman" pitchFamily="18" charset="0"/>
            </a:endParaRPr>
          </a:p>
        </p:txBody>
      </p:sp>
      <p:graphicFrame>
        <p:nvGraphicFramePr>
          <p:cNvPr id="5" name="3 Tablo"/>
          <p:cNvGraphicFramePr>
            <a:graphicFrameLocks noGrp="1"/>
          </p:cNvGraphicFramePr>
          <p:nvPr>
            <p:extLst>
              <p:ext uri="{D42A27DB-BD31-4B8C-83A1-F6EECF244321}">
                <p14:modId xmlns:p14="http://schemas.microsoft.com/office/powerpoint/2010/main" val="187371519"/>
              </p:ext>
            </p:extLst>
          </p:nvPr>
        </p:nvGraphicFramePr>
        <p:xfrm>
          <a:off x="755577" y="1772815"/>
          <a:ext cx="7776863" cy="3679177"/>
        </p:xfrm>
        <a:graphic>
          <a:graphicData uri="http://schemas.openxmlformats.org/drawingml/2006/table">
            <a:tbl>
              <a:tblPr/>
              <a:tblGrid>
                <a:gridCol w="661537"/>
                <a:gridCol w="812101"/>
                <a:gridCol w="807379"/>
                <a:gridCol w="854595"/>
                <a:gridCol w="857742"/>
                <a:gridCol w="733409"/>
                <a:gridCol w="731835"/>
                <a:gridCol w="793215"/>
                <a:gridCol w="793215"/>
                <a:gridCol w="731835"/>
              </a:tblGrid>
              <a:tr h="485107">
                <a:tc gridSpan="5">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FF0000"/>
                          </a:solidFill>
                          <a:effectLst/>
                          <a:latin typeface="Calibri" pitchFamily="34" charset="0"/>
                        </a:rPr>
                        <a:t>01 OCAK - 31 ARALIK 2013*</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FF0000"/>
                          </a:solidFill>
                          <a:effectLst/>
                          <a:latin typeface="Calibri" pitchFamily="34" charset="0"/>
                        </a:rPr>
                        <a:t>01 OCAK – </a:t>
                      </a:r>
                      <a:r>
                        <a:rPr kumimoji="0" lang="en-US" sz="2000" b="1" i="0" u="none" strike="noStrike" cap="none" normalizeH="0" baseline="0" dirty="0" smtClean="0">
                          <a:ln>
                            <a:noFill/>
                          </a:ln>
                          <a:solidFill>
                            <a:srgbClr val="FF0000"/>
                          </a:solidFill>
                          <a:effectLst/>
                          <a:latin typeface="Calibri" pitchFamily="34" charset="0"/>
                        </a:rPr>
                        <a:t>31</a:t>
                      </a:r>
                      <a:r>
                        <a:rPr kumimoji="0" lang="tr-TR" sz="2000" b="1" i="0" u="none" strike="noStrike" cap="none" normalizeH="0" baseline="0" dirty="0" smtClean="0">
                          <a:ln>
                            <a:noFill/>
                          </a:ln>
                          <a:solidFill>
                            <a:srgbClr val="FF0000"/>
                          </a:solidFill>
                          <a:effectLst/>
                          <a:latin typeface="Calibri" pitchFamily="34" charset="0"/>
                        </a:rPr>
                        <a:t> </a:t>
                      </a:r>
                      <a:r>
                        <a:rPr kumimoji="0" lang="en-US" sz="2000" b="1" i="0" u="none" strike="noStrike" cap="none" normalizeH="0" baseline="0" smtClean="0">
                          <a:ln>
                            <a:noFill/>
                          </a:ln>
                          <a:solidFill>
                            <a:srgbClr val="FF0000"/>
                          </a:solidFill>
                          <a:effectLst/>
                          <a:latin typeface="Calibri" pitchFamily="34" charset="0"/>
                        </a:rPr>
                        <a:t>ARALIK</a:t>
                      </a:r>
                      <a:r>
                        <a:rPr kumimoji="0" lang="tr-TR" sz="2000" b="1" i="0" u="none" strike="noStrike" cap="none" normalizeH="0" baseline="0" smtClean="0">
                          <a:ln>
                            <a:noFill/>
                          </a:ln>
                          <a:solidFill>
                            <a:srgbClr val="FF0000"/>
                          </a:solidFill>
                          <a:effectLst/>
                          <a:latin typeface="Calibri" pitchFamily="34" charset="0"/>
                        </a:rPr>
                        <a:t> </a:t>
                      </a:r>
                      <a:r>
                        <a:rPr kumimoji="0" lang="tr-TR" sz="2000" b="1" i="0" u="none" strike="noStrike" cap="none" normalizeH="0" baseline="0" dirty="0" smtClean="0">
                          <a:ln>
                            <a:noFill/>
                          </a:ln>
                          <a:solidFill>
                            <a:srgbClr val="FF0000"/>
                          </a:solidFill>
                          <a:effectLst/>
                          <a:latin typeface="Calibri" pitchFamily="34" charset="0"/>
                        </a:rPr>
                        <a:t>2014**</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85107">
                <a:tc gridSpan="5">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Calibri" pitchFamily="34" charset="0"/>
                        </a:rPr>
                        <a:t>GELEN/GİDEN EVRAK DAĞILIMI</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Calibri" pitchFamily="34" charset="0"/>
                        </a:rPr>
                        <a:t>GELEN/GİDEN EVRAK DAĞILIMI</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85107">
                <a:tc gridSpan="5">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Calibri" pitchFamily="34" charset="0"/>
                        </a:rPr>
                        <a:t>GELEN TOPLAM EVRAK: </a:t>
                      </a:r>
                      <a:r>
                        <a:rPr kumimoji="0" lang="tr-TR" sz="2000" b="1" i="0" u="none" strike="noStrike" cap="none" normalizeH="0" baseline="0" dirty="0" smtClean="0">
                          <a:ln>
                            <a:noFill/>
                          </a:ln>
                          <a:solidFill>
                            <a:srgbClr val="FF0000"/>
                          </a:solidFill>
                          <a:effectLst/>
                          <a:latin typeface="Calibri" pitchFamily="34" charset="0"/>
                        </a:rPr>
                        <a:t>4212</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Calibri" pitchFamily="34" charset="0"/>
                        </a:rPr>
                        <a:t>GELEN TOPLAM EVRAK: </a:t>
                      </a:r>
                      <a:r>
                        <a:rPr kumimoji="0" lang="en-US" sz="2000" b="1" i="0" u="none" strike="noStrike" cap="none" normalizeH="0" baseline="0" dirty="0" smtClean="0">
                          <a:ln>
                            <a:noFill/>
                          </a:ln>
                          <a:solidFill>
                            <a:srgbClr val="FF0000"/>
                          </a:solidFill>
                          <a:effectLst/>
                          <a:latin typeface="Calibri" pitchFamily="34" charset="0"/>
                        </a:rPr>
                        <a:t>4</a:t>
                      </a:r>
                      <a:r>
                        <a:rPr kumimoji="0" lang="tr-TR" sz="2000" b="1" i="0" u="none" strike="noStrike" cap="none" normalizeH="0" baseline="0" dirty="0" smtClean="0">
                          <a:ln>
                            <a:noFill/>
                          </a:ln>
                          <a:solidFill>
                            <a:srgbClr val="FF0000"/>
                          </a:solidFill>
                          <a:effectLst/>
                          <a:latin typeface="Calibri" pitchFamily="34" charset="0"/>
                        </a:rPr>
                        <a:t>109</a:t>
                      </a:r>
                      <a:endParaRPr kumimoji="0" lang="tr-TR" sz="2000" b="1" i="0" u="none" strike="noStrike" cap="none" normalizeH="0" baseline="0" dirty="0" smtClean="0">
                        <a:ln>
                          <a:noFill/>
                        </a:ln>
                        <a:solidFill>
                          <a:srgbClr val="FF0000"/>
                        </a:solidFill>
                        <a:effectLst/>
                        <a:latin typeface="Calibri" pitchFamily="34" charset="0"/>
                      </a:endParaRP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85107">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Calibri" pitchFamily="34" charset="0"/>
                        </a:rPr>
                        <a:t>Onay</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Calibri" pitchFamily="34" charset="0"/>
                        </a:rPr>
                        <a:t>Dış Giden</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tr-TR"/>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Calibri" pitchFamily="34" charset="0"/>
                        </a:rPr>
                        <a:t>İç Giden</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tr-TR"/>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Calibri" pitchFamily="34" charset="0"/>
                        </a:rPr>
                        <a:t>Onay</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Calibri" pitchFamily="34" charset="0"/>
                        </a:rPr>
                        <a:t>Dış Giden</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tr-TR"/>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Calibri" pitchFamily="34" charset="0"/>
                        </a:rPr>
                        <a:t>İç Giden</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tr-TR"/>
                    </a:p>
                  </a:txBody>
                  <a:tcPr/>
                </a:tc>
              </a:tr>
              <a:tr h="970214">
                <a:tc vMerge="1">
                  <a:txBody>
                    <a:bodyPr/>
                    <a:lstStyle/>
                    <a:p>
                      <a:endParaRPr lang="tr-TR"/>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alibri" pitchFamily="34" charset="0"/>
                        </a:rPr>
                        <a:t>Çalışma Belgesi</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alibri" pitchFamily="34" charset="0"/>
                        </a:rPr>
                        <a:t>Diğer</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alibri" pitchFamily="34" charset="0"/>
                        </a:rPr>
                        <a:t>Akademik Birimlere</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rPr>
                        <a:t>İdari Birimlere</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vMerge="1">
                  <a:txBody>
                    <a:bodyPr/>
                    <a:lstStyle/>
                    <a:p>
                      <a:endParaRPr lang="tr-TR"/>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rPr>
                        <a:t>Çalışma Belgesi</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rPr>
                        <a:t>Diğer</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alibri" pitchFamily="34" charset="0"/>
                        </a:rPr>
                        <a:t>Akademik Birimlere</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rPr>
                        <a:t>İdari Birimlere</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r>
              <a:tr h="485107">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FF0000"/>
                          </a:solidFill>
                          <a:effectLst/>
                          <a:latin typeface="Calibri" pitchFamily="34" charset="0"/>
                        </a:rPr>
                        <a:t>1279</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rPr>
                        <a:t>563</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rPr>
                        <a:t>71</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rPr>
                        <a:t>623</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rPr>
                        <a:t>448</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Calibri" pitchFamily="34" charset="0"/>
                        </a:rPr>
                        <a:t>13</a:t>
                      </a:r>
                      <a:r>
                        <a:rPr kumimoji="0" lang="tr-TR" sz="1800" b="1" i="0" u="none" strike="noStrike" cap="none" normalizeH="0" baseline="0" dirty="0" smtClean="0">
                          <a:ln>
                            <a:noFill/>
                          </a:ln>
                          <a:solidFill>
                            <a:srgbClr val="FF0000"/>
                          </a:solidFill>
                          <a:effectLst/>
                          <a:latin typeface="Calibri" pitchFamily="34" charset="0"/>
                        </a:rPr>
                        <a:t>75</a:t>
                      </a:r>
                      <a:endParaRPr kumimoji="0" lang="tr-TR" sz="1800" b="1" i="0" u="none" strike="noStrike" cap="none" normalizeH="0" baseline="0" dirty="0" smtClean="0">
                        <a:ln>
                          <a:noFill/>
                        </a:ln>
                        <a:solidFill>
                          <a:srgbClr val="FF0000"/>
                        </a:solidFill>
                        <a:effectLst/>
                        <a:latin typeface="Calibri" pitchFamily="34" charset="0"/>
                      </a:endParaRP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rPr>
                        <a:t>7</a:t>
                      </a:r>
                      <a:r>
                        <a:rPr kumimoji="0" lang="tr-TR" sz="1400" b="0" i="0" u="none" strike="noStrike" cap="none" normalizeH="0" baseline="0" dirty="0" smtClean="0">
                          <a:ln>
                            <a:noFill/>
                          </a:ln>
                          <a:solidFill>
                            <a:schemeClr val="tx1"/>
                          </a:solidFill>
                          <a:effectLst/>
                          <a:latin typeface="Calibri" pitchFamily="34" charset="0"/>
                        </a:rPr>
                        <a:t>47</a:t>
                      </a:r>
                      <a:endParaRPr kumimoji="0" lang="tr-TR" sz="1400" b="0" i="0" u="none" strike="noStrike" cap="none" normalizeH="0" baseline="0" dirty="0" smtClean="0">
                        <a:ln>
                          <a:noFill/>
                        </a:ln>
                        <a:solidFill>
                          <a:schemeClr val="tx1"/>
                        </a:solidFill>
                        <a:effectLst/>
                        <a:latin typeface="Calibri" pitchFamily="34" charset="0"/>
                      </a:endParaRP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rPr>
                        <a:t>49</a:t>
                      </a:r>
                      <a:endParaRPr kumimoji="0" lang="tr-TR" sz="1400" b="0" i="0" u="none" strike="noStrike" cap="none" normalizeH="0" baseline="0" dirty="0" smtClean="0">
                        <a:ln>
                          <a:noFill/>
                        </a:ln>
                        <a:solidFill>
                          <a:schemeClr val="tx1"/>
                        </a:solidFill>
                        <a:effectLst/>
                        <a:latin typeface="Calibri" pitchFamily="34" charset="0"/>
                      </a:endParaRP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rPr>
                        <a:t>6</a:t>
                      </a:r>
                      <a:r>
                        <a:rPr kumimoji="0" lang="tr-TR" sz="1400" b="0" i="0" u="none" strike="noStrike" cap="none" normalizeH="0" baseline="0" dirty="0" smtClean="0">
                          <a:ln>
                            <a:noFill/>
                          </a:ln>
                          <a:solidFill>
                            <a:schemeClr val="tx1"/>
                          </a:solidFill>
                          <a:effectLst/>
                          <a:latin typeface="Calibri" pitchFamily="34" charset="0"/>
                        </a:rPr>
                        <a:t>22</a:t>
                      </a:r>
                      <a:endParaRPr kumimoji="0" lang="tr-TR" sz="1400" b="0" i="0" u="none" strike="noStrike" cap="none" normalizeH="0" baseline="0" dirty="0" smtClean="0">
                        <a:ln>
                          <a:noFill/>
                        </a:ln>
                        <a:solidFill>
                          <a:schemeClr val="tx1"/>
                        </a:solidFill>
                        <a:effectLst/>
                        <a:latin typeface="Calibri" pitchFamily="34" charset="0"/>
                      </a:endParaRP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rPr>
                        <a:t>503</a:t>
                      </a:r>
                      <a:endParaRPr kumimoji="0" lang="tr-TR" sz="1400" b="0" i="0" u="none" strike="noStrike" cap="none" normalizeH="0" baseline="0" dirty="0" smtClean="0">
                        <a:ln>
                          <a:noFill/>
                        </a:ln>
                        <a:solidFill>
                          <a:schemeClr val="tx1"/>
                        </a:solidFill>
                        <a:effectLst/>
                        <a:latin typeface="Calibri" pitchFamily="34" charset="0"/>
                      </a:endParaRP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r>
              <a:tr h="276662">
                <a:tc vMerge="1">
                  <a:txBody>
                    <a:bodyPr/>
                    <a:lstStyle/>
                    <a:p>
                      <a:endParaRPr lang="tr-TR"/>
                    </a:p>
                  </a:txBody>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FF0000"/>
                          </a:solidFill>
                          <a:effectLst/>
                          <a:latin typeface="Calibri" pitchFamily="34" charset="0"/>
                        </a:rPr>
                        <a:t>634</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tr-TR"/>
                    </a:p>
                  </a:txBody>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FF0000"/>
                          </a:solidFill>
                          <a:effectLst/>
                          <a:latin typeface="Calibri" pitchFamily="34" charset="0"/>
                        </a:rPr>
                        <a:t>1071</a:t>
                      </a: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tr-TR"/>
                    </a:p>
                  </a:txBody>
                  <a:tcPr/>
                </a:tc>
                <a:tc vMerge="1">
                  <a:txBody>
                    <a:bodyPr/>
                    <a:lstStyle/>
                    <a:p>
                      <a:endParaRPr lang="tr-TR"/>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Calibri" pitchFamily="34" charset="0"/>
                        </a:rPr>
                        <a:t>7</a:t>
                      </a:r>
                      <a:r>
                        <a:rPr kumimoji="0" lang="tr-TR" sz="1800" b="1" i="0" u="none" strike="noStrike" cap="none" normalizeH="0" baseline="0" dirty="0" smtClean="0">
                          <a:ln>
                            <a:noFill/>
                          </a:ln>
                          <a:solidFill>
                            <a:srgbClr val="FF0000"/>
                          </a:solidFill>
                          <a:effectLst/>
                          <a:latin typeface="Calibri" pitchFamily="34" charset="0"/>
                        </a:rPr>
                        <a:t>96</a:t>
                      </a:r>
                      <a:endParaRPr kumimoji="0" lang="tr-TR" sz="1800" b="1" i="0" u="none" strike="noStrike" cap="none" normalizeH="0" baseline="0" dirty="0" smtClean="0">
                        <a:ln>
                          <a:noFill/>
                        </a:ln>
                        <a:solidFill>
                          <a:srgbClr val="FF0000"/>
                        </a:solidFill>
                        <a:effectLst/>
                        <a:latin typeface="Calibri" pitchFamily="34" charset="0"/>
                      </a:endParaRP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tr-TR"/>
                    </a:p>
                  </a:txBody>
                  <a:tcPr/>
                </a:tc>
                <a:tc grid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Calibri" pitchFamily="34" charset="0"/>
                        </a:rPr>
                        <a:t>1</a:t>
                      </a:r>
                      <a:r>
                        <a:rPr kumimoji="0" lang="tr-TR" sz="1800" b="1" i="0" u="none" strike="noStrike" cap="none" normalizeH="0" baseline="0" dirty="0" smtClean="0">
                          <a:ln>
                            <a:noFill/>
                          </a:ln>
                          <a:solidFill>
                            <a:srgbClr val="FF0000"/>
                          </a:solidFill>
                          <a:effectLst/>
                          <a:latin typeface="Calibri" pitchFamily="34" charset="0"/>
                        </a:rPr>
                        <a:t>125</a:t>
                      </a:r>
                      <a:endParaRPr kumimoji="0" lang="tr-TR" sz="1800" b="1" i="0" u="none" strike="noStrike" cap="none" normalizeH="0" baseline="0" dirty="0" smtClean="0">
                        <a:ln>
                          <a:noFill/>
                        </a:ln>
                        <a:solidFill>
                          <a:srgbClr val="FF0000"/>
                        </a:solidFill>
                        <a:effectLst/>
                        <a:latin typeface="Calibri" pitchFamily="34" charset="0"/>
                      </a:endParaRPr>
                    </a:p>
                  </a:txBody>
                  <a:tcPr marL="9108" marR="9108" marT="910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tr-TR"/>
                    </a:p>
                  </a:txBody>
                  <a:tcPr/>
                </a:tc>
              </a:tr>
            </a:tbl>
          </a:graphicData>
        </a:graphic>
      </p:graphicFrame>
      <p:sp>
        <p:nvSpPr>
          <p:cNvPr id="6" name="3 Dikdörtgen"/>
          <p:cNvSpPr/>
          <p:nvPr/>
        </p:nvSpPr>
        <p:spPr>
          <a:xfrm>
            <a:off x="0" y="1357298"/>
            <a:ext cx="9144000" cy="1428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a:p>
        </p:txBody>
      </p:sp>
      <p:graphicFrame>
        <p:nvGraphicFramePr>
          <p:cNvPr id="10" name="Tablo 9"/>
          <p:cNvGraphicFramePr>
            <a:graphicFrameLocks noGrp="1"/>
          </p:cNvGraphicFramePr>
          <p:nvPr>
            <p:extLst>
              <p:ext uri="{D42A27DB-BD31-4B8C-83A1-F6EECF244321}">
                <p14:modId xmlns:p14="http://schemas.microsoft.com/office/powerpoint/2010/main" val="733576708"/>
              </p:ext>
            </p:extLst>
          </p:nvPr>
        </p:nvGraphicFramePr>
        <p:xfrm>
          <a:off x="741928" y="5744195"/>
          <a:ext cx="7776864" cy="666750"/>
        </p:xfrm>
        <a:graphic>
          <a:graphicData uri="http://schemas.openxmlformats.org/drawingml/2006/table">
            <a:tbl>
              <a:tblPr>
                <a:tableStyleId>{5C22544A-7EE6-4342-B048-85BDC9FD1C3A}</a:tableStyleId>
              </a:tblPr>
              <a:tblGrid>
                <a:gridCol w="4022267"/>
                <a:gridCol w="3754597"/>
              </a:tblGrid>
              <a:tr h="333375">
                <a:tc>
                  <a:txBody>
                    <a:bodyPr/>
                    <a:lstStyle/>
                    <a:p>
                      <a:pPr algn="l" rtl="0" fontAlgn="ctr"/>
                      <a:r>
                        <a:rPr lang="tr-TR" sz="2000" b="1" u="none" strike="noStrike" dirty="0" smtClean="0">
                          <a:solidFill>
                            <a:srgbClr val="FF0000"/>
                          </a:solidFill>
                          <a:effectLst/>
                          <a:latin typeface="Calibri" panose="020F0502020204030204" pitchFamily="34" charset="0"/>
                        </a:rPr>
                        <a:t>*</a:t>
                      </a:r>
                      <a:r>
                        <a:rPr lang="tr-TR" sz="2000" b="1" u="none" strike="noStrike" dirty="0" smtClean="0">
                          <a:effectLst/>
                          <a:latin typeface="Calibri" panose="020F0502020204030204" pitchFamily="34" charset="0"/>
                        </a:rPr>
                        <a:t>GENEL </a:t>
                      </a:r>
                      <a:r>
                        <a:rPr lang="tr-TR" sz="2000" b="1" u="none" strike="noStrike" dirty="0">
                          <a:effectLst/>
                          <a:latin typeface="Calibri" panose="020F0502020204030204" pitchFamily="34" charset="0"/>
                        </a:rPr>
                        <a:t>TOPLAM (GELEN): </a:t>
                      </a:r>
                      <a:r>
                        <a:rPr lang="tr-TR" sz="2000" b="1" u="none" strike="noStrike" dirty="0">
                          <a:solidFill>
                            <a:srgbClr val="FF0000"/>
                          </a:solidFill>
                          <a:effectLst/>
                          <a:latin typeface="Calibri" panose="020F0502020204030204" pitchFamily="34" charset="0"/>
                        </a:rPr>
                        <a:t>4212</a:t>
                      </a:r>
                      <a:endParaRPr lang="tr-TR" sz="2000" b="1"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tr-TR" sz="2000" b="1" u="none" strike="noStrike" dirty="0" smtClean="0">
                          <a:solidFill>
                            <a:srgbClr val="FF0000"/>
                          </a:solidFill>
                          <a:effectLst/>
                          <a:latin typeface="Calibri" panose="020F0502020204030204" pitchFamily="34" charset="0"/>
                        </a:rPr>
                        <a:t>**</a:t>
                      </a:r>
                      <a:r>
                        <a:rPr lang="tr-TR" sz="2000" b="1" u="none" strike="noStrike" dirty="0" smtClean="0">
                          <a:effectLst/>
                          <a:latin typeface="Calibri" panose="020F0502020204030204" pitchFamily="34" charset="0"/>
                        </a:rPr>
                        <a:t>GENEL TOPLAM (GELEN): </a:t>
                      </a:r>
                      <a:r>
                        <a:rPr lang="en-US" sz="2000" b="1" u="none" strike="noStrike" dirty="0" smtClean="0">
                          <a:solidFill>
                            <a:srgbClr val="FF0000"/>
                          </a:solidFill>
                          <a:effectLst/>
                          <a:latin typeface="Calibri" panose="020F0502020204030204" pitchFamily="34" charset="0"/>
                        </a:rPr>
                        <a:t>4</a:t>
                      </a:r>
                      <a:r>
                        <a:rPr lang="tr-TR" sz="2000" b="1" u="none" strike="noStrike" dirty="0" smtClean="0">
                          <a:solidFill>
                            <a:srgbClr val="FF0000"/>
                          </a:solidFill>
                          <a:effectLst/>
                          <a:latin typeface="Calibri" panose="020F0502020204030204" pitchFamily="34" charset="0"/>
                        </a:rPr>
                        <a:t>109</a:t>
                      </a:r>
                      <a:endParaRPr lang="tr-TR" sz="2000" b="1"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3375">
                <a:tc>
                  <a:txBody>
                    <a:bodyPr/>
                    <a:lstStyle/>
                    <a:p>
                      <a:pPr algn="l" rtl="0" fontAlgn="ctr"/>
                      <a:r>
                        <a:rPr lang="tr-TR" sz="2000" b="1" u="none" strike="noStrike" dirty="0">
                          <a:effectLst/>
                          <a:latin typeface="Calibri" panose="020F0502020204030204" pitchFamily="34" charset="0"/>
                        </a:rPr>
                        <a:t>  </a:t>
                      </a:r>
                      <a:r>
                        <a:rPr lang="tr-TR" sz="2000" b="1" u="none" strike="noStrike" dirty="0" smtClean="0">
                          <a:effectLst/>
                          <a:latin typeface="Calibri" panose="020F0502020204030204" pitchFamily="34" charset="0"/>
                        </a:rPr>
                        <a:t>GENEL </a:t>
                      </a:r>
                      <a:r>
                        <a:rPr lang="tr-TR" sz="2000" b="1" u="none" strike="noStrike" dirty="0">
                          <a:effectLst/>
                          <a:latin typeface="Calibri" panose="020F0502020204030204" pitchFamily="34" charset="0"/>
                        </a:rPr>
                        <a:t>TOPLAM (GİDEN): </a:t>
                      </a:r>
                      <a:r>
                        <a:rPr lang="tr-TR" sz="2000" b="1" u="none" strike="noStrike" dirty="0">
                          <a:solidFill>
                            <a:srgbClr val="FF0000"/>
                          </a:solidFill>
                          <a:effectLst/>
                          <a:latin typeface="Calibri" panose="020F0502020204030204" pitchFamily="34" charset="0"/>
                        </a:rPr>
                        <a:t>2984</a:t>
                      </a:r>
                      <a:endParaRPr lang="tr-TR" sz="2000" b="1"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tr-TR" sz="2000" b="1" u="none" strike="noStrike" baseline="0" dirty="0" smtClean="0">
                          <a:effectLst/>
                          <a:latin typeface="Calibri" panose="020F0502020204030204" pitchFamily="34" charset="0"/>
                        </a:rPr>
                        <a:t>    </a:t>
                      </a:r>
                      <a:r>
                        <a:rPr lang="tr-TR" sz="2000" b="1" u="none" strike="noStrike" dirty="0" smtClean="0">
                          <a:effectLst/>
                          <a:latin typeface="Calibri" panose="020F0502020204030204" pitchFamily="34" charset="0"/>
                        </a:rPr>
                        <a:t>GENEL TOPLAM (GİDEN): </a:t>
                      </a:r>
                      <a:r>
                        <a:rPr lang="en-US" sz="2000" b="1" u="none" strike="noStrike" dirty="0" smtClean="0">
                          <a:solidFill>
                            <a:srgbClr val="FF0000"/>
                          </a:solidFill>
                          <a:effectLst/>
                          <a:latin typeface="Calibri" panose="020F0502020204030204" pitchFamily="34" charset="0"/>
                        </a:rPr>
                        <a:t>32</a:t>
                      </a:r>
                      <a:r>
                        <a:rPr lang="tr-TR" sz="2000" b="1" u="none" strike="noStrike" dirty="0" smtClean="0">
                          <a:solidFill>
                            <a:srgbClr val="FF0000"/>
                          </a:solidFill>
                          <a:effectLst/>
                          <a:latin typeface="Calibri" panose="020F0502020204030204" pitchFamily="34" charset="0"/>
                        </a:rPr>
                        <a:t>9</a:t>
                      </a:r>
                      <a:r>
                        <a:rPr lang="en-US" sz="2000" b="1" u="none" strike="noStrike" dirty="0" smtClean="0">
                          <a:solidFill>
                            <a:srgbClr val="FF0000"/>
                          </a:solidFill>
                          <a:effectLst/>
                          <a:latin typeface="Calibri" panose="020F0502020204030204" pitchFamily="34" charset="0"/>
                        </a:rPr>
                        <a:t>6</a:t>
                      </a:r>
                      <a:endParaRPr lang="tr-TR" sz="20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28596" y="214290"/>
            <a:ext cx="8305800" cy="694430"/>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eaLnBrk="1" hangingPunct="1"/>
            <a:r>
              <a:rPr lang="tr-TR" sz="2400" b="1" dirty="0" smtClean="0">
                <a:latin typeface="Calibri" panose="020F0502020204030204" pitchFamily="34" charset="0"/>
                <a:cs typeface="Times New Roman" pitchFamily="18" charset="0"/>
              </a:rPr>
              <a:t>2014-2015 EĞİTİM-ÖĞRETİM YILI </a:t>
            </a:r>
            <a:br>
              <a:rPr lang="tr-TR" sz="2400" b="1" dirty="0" smtClean="0">
                <a:latin typeface="Calibri" panose="020F0502020204030204" pitchFamily="34" charset="0"/>
                <a:cs typeface="Times New Roman" pitchFamily="18" charset="0"/>
              </a:rPr>
            </a:br>
            <a:r>
              <a:rPr lang="tr-TR" sz="2400" b="1" dirty="0" smtClean="0">
                <a:latin typeface="Calibri" panose="020F0502020204030204" pitchFamily="34" charset="0"/>
                <a:cs typeface="Times New Roman" pitchFamily="18" charset="0"/>
              </a:rPr>
              <a:t>GÜZ DÖNEMİNDE YAPILAN ÇALIŞMALAR</a:t>
            </a:r>
          </a:p>
        </p:txBody>
      </p:sp>
      <p:sp>
        <p:nvSpPr>
          <p:cNvPr id="7171" name="Rectangle 3"/>
          <p:cNvSpPr>
            <a:spLocks noGrp="1" noChangeArrowheads="1"/>
          </p:cNvSpPr>
          <p:nvPr>
            <p:ph idx="1"/>
          </p:nvPr>
        </p:nvSpPr>
        <p:spPr>
          <a:xfrm>
            <a:off x="421122" y="1412776"/>
            <a:ext cx="8321578" cy="5159496"/>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marL="360000" lvl="0" indent="-252000" algn="just">
              <a:lnSpc>
                <a:spcPct val="110000"/>
              </a:lnSpc>
              <a:spcBef>
                <a:spcPts val="1000"/>
              </a:spcBef>
            </a:pPr>
            <a:r>
              <a:rPr lang="tr-TR" sz="2800" dirty="0" smtClean="0">
                <a:latin typeface="Calibri" panose="020F0502020204030204" pitchFamily="34" charset="0"/>
              </a:rPr>
              <a:t>Akademik </a:t>
            </a:r>
            <a:r>
              <a:rPr lang="tr-TR" sz="2800" dirty="0" smtClean="0">
                <a:latin typeface="Calibri" panose="020F0502020204030204" pitchFamily="34" charset="0"/>
              </a:rPr>
              <a:t>ve İdari Personel Hizmet Sözleşmelerinin birimlere dağıtımı yapıldı.</a:t>
            </a:r>
          </a:p>
          <a:p>
            <a:pPr marL="360000" lvl="0" indent="-252000" algn="just">
              <a:lnSpc>
                <a:spcPct val="110000"/>
              </a:lnSpc>
              <a:spcBef>
                <a:spcPts val="1000"/>
              </a:spcBef>
            </a:pPr>
            <a:r>
              <a:rPr lang="tr-TR" sz="2800" dirty="0" smtClean="0">
                <a:latin typeface="Calibri" panose="020F0502020204030204" pitchFamily="34" charset="0"/>
              </a:rPr>
              <a:t>Akademik </a:t>
            </a:r>
            <a:r>
              <a:rPr lang="tr-TR" sz="2800" dirty="0" smtClean="0">
                <a:latin typeface="Calibri" panose="020F0502020204030204" pitchFamily="34" charset="0"/>
              </a:rPr>
              <a:t>ve İdari Personel Hizmet Sözleşmelerinin tasnifi yapılarak imzaya sunuldu ve imzalanan sözleşmelerin ilgili birimlere dağıtımı yapılarak sözleşmelerin birer nüshası özlük dosyalarına konuldu. Bahse konu sözleşmeler onaylanmak üzere T.C. Türkiye İş Kurumu Genel Müdürlüğüne gönderildi.</a:t>
            </a:r>
          </a:p>
          <a:p>
            <a:pPr marL="360000" lvl="0" indent="-252000" algn="just">
              <a:lnSpc>
                <a:spcPct val="110000"/>
              </a:lnSpc>
              <a:spcBef>
                <a:spcPts val="1000"/>
              </a:spcBef>
            </a:pPr>
            <a:r>
              <a:rPr lang="tr-TR" sz="2800" dirty="0" smtClean="0">
                <a:latin typeface="Calibri" panose="020F0502020204030204" pitchFamily="34" charset="0"/>
              </a:rPr>
              <a:t>2014-2015 eğitim-öğretim yılı için 2547 sayılı Kanun’un 39’uncu maddesi uyarınca görevlendirilenler ile açıktan ataması yapılan Türkiye Cumhuriyeti ve diğer ülke vatandaşlarının atamaları ve ilk geliş işlemlerini yapıldı ve tamamlandı</a:t>
            </a:r>
            <a:r>
              <a:rPr lang="tr-TR" sz="2800" dirty="0" smtClean="0">
                <a:latin typeface="Calibri" panose="020F0502020204030204" pitchFamily="34" charset="0"/>
              </a:rPr>
              <a:t>.</a:t>
            </a:r>
            <a:endParaRPr lang="tr-TR" sz="2800" dirty="0" smtClean="0">
              <a:latin typeface="Calibri" panose="020F0502020204030204" pitchFamily="34" charset="0"/>
            </a:endParaRPr>
          </a:p>
          <a:p>
            <a:pPr algn="just">
              <a:lnSpc>
                <a:spcPct val="110000"/>
              </a:lnSpc>
              <a:spcAft>
                <a:spcPts val="600"/>
              </a:spcAft>
            </a:pPr>
            <a:endParaRPr lang="tr-TR" sz="2000" dirty="0" smtClean="0">
              <a:latin typeface="Calibri" panose="020F0502020204030204" pitchFamily="34" charset="0"/>
              <a:cs typeface="Times New Roman" pitchFamily="18" charset="0"/>
            </a:endParaRPr>
          </a:p>
          <a:p>
            <a:pPr algn="just" eaLnBrk="1" hangingPunct="1">
              <a:lnSpc>
                <a:spcPct val="100000"/>
              </a:lnSpc>
            </a:pPr>
            <a:endParaRPr lang="tr-TR" sz="2400" dirty="0" smtClean="0">
              <a:latin typeface="Times New Roman" pitchFamily="18" charset="0"/>
              <a:cs typeface="Times New Roman" pitchFamily="18" charset="0"/>
            </a:endParaRPr>
          </a:p>
        </p:txBody>
      </p:sp>
      <p:sp>
        <p:nvSpPr>
          <p:cNvPr id="4" name="3 Dikdörtgen"/>
          <p:cNvSpPr/>
          <p:nvPr/>
        </p:nvSpPr>
        <p:spPr>
          <a:xfrm>
            <a:off x="0" y="1091590"/>
            <a:ext cx="9144000" cy="1428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a:p>
        </p:txBody>
      </p:sp>
    </p:spTree>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4096</TotalTime>
  <Words>1033</Words>
  <Application>Microsoft Office PowerPoint</Application>
  <PresentationFormat>Ekran Gösterisi (4:3)</PresentationFormat>
  <Paragraphs>451</Paragraphs>
  <Slides>14</Slides>
  <Notes>5</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14</vt:i4>
      </vt:variant>
    </vt:vector>
  </HeadingPairs>
  <TitlesOfParts>
    <vt:vector size="21" baseType="lpstr">
      <vt:lpstr>Arial</vt:lpstr>
      <vt:lpstr>Calibri</vt:lpstr>
      <vt:lpstr>Gill Sans MT</vt:lpstr>
      <vt:lpstr>Times New Roman</vt:lpstr>
      <vt:lpstr>Verdana</vt:lpstr>
      <vt:lpstr>Wingdings 2</vt:lpstr>
      <vt:lpstr>Gündönümü</vt:lpstr>
      <vt:lpstr>KIRGIZİSTAN-TÜRKİYE MANAS ÜNİVERSİTESİ PERSONEL DAİRESİ BAŞKANLIĞI</vt:lpstr>
      <vt:lpstr>                  GÜNDEM</vt:lpstr>
      <vt:lpstr>PowerPoint Sunusu</vt:lpstr>
      <vt:lpstr>PowerPoint Sunusu</vt:lpstr>
      <vt:lpstr>PowerPoint Sunusu</vt:lpstr>
      <vt:lpstr>PowerPoint Sunusu</vt:lpstr>
      <vt:lpstr>2014-2015 Eğitim-Öğretim Yılı Güz Dönemi  Aylık Sözleşme ile Görevlendirilen Personel Dağılımı (Aralık 2014)</vt:lpstr>
      <vt:lpstr>2013 ve 2014 YILI EVRAK AKIŞ ŞEMASI</vt:lpstr>
      <vt:lpstr>2014-2015 EĞİTİM-ÖĞRETİM YILI  GÜZ DÖNEMİNDE YAPILAN ÇALIŞMALAR</vt:lpstr>
      <vt:lpstr>2014-2015 EĞİTİM-ÖĞRETİM YILI  GÜZ DÖNEMİNDE YAPILAN ÇALIŞMALAR</vt:lpstr>
      <vt:lpstr>2014-2015 EĞİTİM-ÖĞRETİM YILI  GÜZ DÖNEMİNDE YAPILAN ÇALIŞMALAR</vt:lpstr>
      <vt:lpstr>2014-2015 EĞİTİM-ÖĞRETİM YILI  BAHAR DÖNEMİ ÇALIŞMA PLANI</vt:lpstr>
      <vt:lpstr>TS EN ISO 9001 KALİTE YÖNETİM SİSTEMİNE  İLİŞKİN YAPILAN ÇALIŞMALAR</vt:lpstr>
      <vt:lpstr>PowerPoint Sunusu</vt:lpstr>
    </vt:vector>
  </TitlesOfParts>
  <Company>ktmu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Hoş geldiniz!</dc:title>
  <dc:creator>Ayshegul</dc:creator>
  <cp:lastModifiedBy>Baskapan</cp:lastModifiedBy>
  <cp:revision>389</cp:revision>
  <cp:lastPrinted>2014-06-26T03:48:00Z</cp:lastPrinted>
  <dcterms:created xsi:type="dcterms:W3CDTF">2011-06-10T09:31:45Z</dcterms:created>
  <dcterms:modified xsi:type="dcterms:W3CDTF">2015-01-23T06:05:57Z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136785</vt:lpwstr>
  </property>
  <property fmtid="{D5CDD505-2E9C-101B-9397-08002B2CF9AE}" name="NXPowerLiteSettings" pid="3">
    <vt:lpwstr>F7000400038000</vt:lpwstr>
  </property>
  <property fmtid="{D5CDD505-2E9C-101B-9397-08002B2CF9AE}" name="NXPowerLiteVersion" pid="4">
    <vt:lpwstr>D6.2.12</vt:lpwstr>
  </property>
  <property fmtid="{D5CDD505-2E9C-101B-9397-08002B2CF9AE}" name="_TemplateID" pid="5">
    <vt:lpwstr>TC062562941055</vt:lpwstr>
  </property>
</Properties>
</file>