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67" r:id="rId3"/>
    <p:sldId id="268" r:id="rId4"/>
    <p:sldId id="269" r:id="rId5"/>
    <p:sldId id="265" r:id="rId6"/>
    <p:sldId id="257" r:id="rId7"/>
    <p:sldId id="262" r:id="rId8"/>
    <p:sldId id="258" r:id="rId9"/>
    <p:sldId id="259" r:id="rId10"/>
    <p:sldId id="260" r:id="rId11"/>
    <p:sldId id="261" r:id="rId12"/>
    <p:sldId id="266" r:id="rId13"/>
    <p:sldId id="270" r:id="rId14"/>
  </p:sldIdLst>
  <p:sldSz cx="9144000" cy="6858000" type="screen4x3"/>
  <p:notesSz cx="6735763" cy="98663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660"/>
  </p:normalViewPr>
  <p:slideViewPr>
    <p:cSldViewPr>
      <p:cViewPr varScale="1">
        <p:scale>
          <a:sx n="65" d="100"/>
          <a:sy n="65" d="100"/>
        </p:scale>
        <p:origin x="-165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title>
      <c:tx>
        <c:rich>
          <a:bodyPr/>
          <a:lstStyle/>
          <a:p>
            <a:pPr algn="ctr">
              <a:defRPr/>
            </a:pPr>
            <a:r>
              <a:rPr lang="en-US" dirty="0"/>
              <a:t>YILLARA GÖRE FİZİKİ </a:t>
            </a:r>
            <a:r>
              <a:rPr lang="en-US" dirty="0" smtClean="0"/>
              <a:t>ALANLAR</a:t>
            </a:r>
            <a:r>
              <a:rPr lang="tr-TR" baseline="0" dirty="0" smtClean="0"/>
              <a:t> </a:t>
            </a:r>
            <a:r>
              <a:rPr lang="tr-TR" dirty="0" smtClean="0"/>
              <a:t>(m</a:t>
            </a:r>
            <a:r>
              <a:rPr lang="tr-TR" baseline="30000" dirty="0" smtClean="0"/>
              <a:t>2</a:t>
            </a:r>
            <a:r>
              <a:rPr lang="tr-TR" dirty="0" smtClean="0"/>
              <a:t>)</a:t>
            </a:r>
            <a:endParaRPr lang="en-US" dirty="0"/>
          </a:p>
        </c:rich>
      </c:tx>
      <c:layout>
        <c:manualLayout>
          <c:xMode val="edge"/>
          <c:yMode val="edge"/>
          <c:x val="0.23704257478690779"/>
          <c:y val="1.0158659057004476E-2"/>
        </c:manualLayout>
      </c:layout>
    </c:title>
    <c:plotArea>
      <c:layout/>
      <c:barChart>
        <c:barDir val="col"/>
        <c:grouping val="clustered"/>
        <c:ser>
          <c:idx val="0"/>
          <c:order val="0"/>
          <c:tx>
            <c:strRef>
              <c:f>Sayfa1!$B$1</c:f>
              <c:strCache>
                <c:ptCount val="1"/>
                <c:pt idx="0">
                  <c:v>YILLARA GÖRE FİZİKİ KULLANIM ALANLARININ ARTIŞI</c:v>
                </c:pt>
              </c:strCache>
            </c:strRef>
          </c:tx>
          <c:cat>
            <c:numRef>
              <c:f>Sayfa1!$A$2:$A$7</c:f>
              <c:numCache>
                <c:formatCode>General</c:formatCode>
                <c:ptCount val="6"/>
                <c:pt idx="0">
                  <c:v>2009</c:v>
                </c:pt>
                <c:pt idx="1">
                  <c:v>2010</c:v>
                </c:pt>
                <c:pt idx="2">
                  <c:v>2011</c:v>
                </c:pt>
                <c:pt idx="3">
                  <c:v>2012</c:v>
                </c:pt>
                <c:pt idx="4">
                  <c:v>2013</c:v>
                </c:pt>
                <c:pt idx="5">
                  <c:v>2015</c:v>
                </c:pt>
              </c:numCache>
            </c:numRef>
          </c:cat>
          <c:val>
            <c:numRef>
              <c:f>Sayfa1!$B$2:$B$7</c:f>
              <c:numCache>
                <c:formatCode>General</c:formatCode>
                <c:ptCount val="6"/>
                <c:pt idx="0">
                  <c:v>54150</c:v>
                </c:pt>
                <c:pt idx="1">
                  <c:v>61830</c:v>
                </c:pt>
                <c:pt idx="2">
                  <c:v>65330</c:v>
                </c:pt>
                <c:pt idx="3">
                  <c:v>88220</c:v>
                </c:pt>
                <c:pt idx="4">
                  <c:v>100091</c:v>
                </c:pt>
                <c:pt idx="5">
                  <c:v>109091</c:v>
                </c:pt>
              </c:numCache>
            </c:numRef>
          </c:val>
        </c:ser>
        <c:axId val="82846848"/>
        <c:axId val="82848384"/>
      </c:barChart>
      <c:catAx>
        <c:axId val="82846848"/>
        <c:scaling>
          <c:orientation val="minMax"/>
        </c:scaling>
        <c:axPos val="b"/>
        <c:numFmt formatCode="General" sourceLinked="1"/>
        <c:tickLblPos val="nextTo"/>
        <c:crossAx val="82848384"/>
        <c:crosses val="autoZero"/>
        <c:auto val="1"/>
        <c:lblAlgn val="ctr"/>
        <c:lblOffset val="100"/>
      </c:catAx>
      <c:valAx>
        <c:axId val="82848384"/>
        <c:scaling>
          <c:orientation val="minMax"/>
        </c:scaling>
        <c:axPos val="l"/>
        <c:majorGridlines/>
        <c:numFmt formatCode="#.##0" sourceLinked="0"/>
        <c:tickLblPos val="nextTo"/>
        <c:spPr>
          <a:effectLst/>
        </c:spPr>
        <c:crossAx val="82846848"/>
        <c:crosses val="autoZero"/>
        <c:crossBetween val="between"/>
      </c:valAx>
      <c:spPr>
        <a:ln w="3175">
          <a:solidFill>
            <a:schemeClr val="tx1"/>
          </a:solidFill>
          <a:prstDash val="solid"/>
        </a:ln>
      </c:spPr>
    </c:plotArea>
    <c:plotVisOnly val="1"/>
    <c:dispBlanksAs val="gap"/>
  </c:chart>
  <c:txPr>
    <a:bodyPr/>
    <a:lstStyle/>
    <a:p>
      <a:pPr>
        <a:defRPr sz="1800"/>
      </a:pPr>
      <a:endParaRPr lang="tr-T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07B078A-4845-4E27-BC5D-A16511011CFD}" type="datetimeFigureOut">
              <a:rPr lang="tr-TR" smtClean="0"/>
              <a:pPr/>
              <a:t>29.06.2016</a:t>
            </a:fld>
            <a:endParaRPr lang="tr-TR"/>
          </a:p>
        </p:txBody>
      </p:sp>
      <p:sp>
        <p:nvSpPr>
          <p:cNvPr id="4" name="3 Slayt Görüntüsü Yer Tutucusu"/>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AC492F6-7CBE-40C7-AD45-FFFADD070167}" type="slidenum">
              <a:rPr lang="tr-TR" smtClean="0"/>
              <a:pPr/>
              <a:t>‹#›</a:t>
            </a:fld>
            <a:endParaRPr lang="tr-TR"/>
          </a:p>
        </p:txBody>
      </p:sp>
    </p:spTree>
    <p:extLst>
      <p:ext uri="{BB962C8B-B14F-4D97-AF65-F5344CB8AC3E}">
        <p14:creationId xmlns="" xmlns:p14="http://schemas.microsoft.com/office/powerpoint/2010/main" val="146829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95750A-46DC-4CA4-8449-6363EA6D6363}" type="slidenum">
              <a:rPr lang="tr-TR" smtClean="0"/>
              <a:pPr/>
              <a:t>1</a:t>
            </a:fld>
            <a:endParaRPr lang="tr-TR"/>
          </a:p>
        </p:txBody>
      </p:sp>
    </p:spTree>
    <p:extLst>
      <p:ext uri="{BB962C8B-B14F-4D97-AF65-F5344CB8AC3E}">
        <p14:creationId xmlns="" xmlns:p14="http://schemas.microsoft.com/office/powerpoint/2010/main" val="135060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AC492F6-7CBE-40C7-AD45-FFFADD070167}" type="slidenum">
              <a:rPr lang="tr-TR" smtClean="0"/>
              <a:pPr/>
              <a:t>2</a:t>
            </a:fld>
            <a:endParaRPr lang="tr-TR"/>
          </a:p>
        </p:txBody>
      </p:sp>
    </p:spTree>
    <p:extLst>
      <p:ext uri="{BB962C8B-B14F-4D97-AF65-F5344CB8AC3E}">
        <p14:creationId xmlns="" xmlns:p14="http://schemas.microsoft.com/office/powerpoint/2010/main" val="345285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95750A-46DC-4CA4-8449-6363EA6D6363}" type="slidenum">
              <a:rPr lang="tr-TR" smtClean="0"/>
              <a:pPr/>
              <a:t>12</a:t>
            </a:fld>
            <a:endParaRPr lang="tr-TR"/>
          </a:p>
        </p:txBody>
      </p:sp>
    </p:spTree>
    <p:extLst>
      <p:ext uri="{BB962C8B-B14F-4D97-AF65-F5344CB8AC3E}">
        <p14:creationId xmlns="" xmlns:p14="http://schemas.microsoft.com/office/powerpoint/2010/main" val="1671846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D395750A-46DC-4CA4-8449-6363EA6D6363}" type="slidenum">
              <a:rPr lang="tr-TR" smtClean="0"/>
              <a:pPr/>
              <a:t>13</a:t>
            </a:fld>
            <a:endParaRPr lang="tr-TR"/>
          </a:p>
        </p:txBody>
      </p:sp>
    </p:spTree>
    <p:extLst>
      <p:ext uri="{BB962C8B-B14F-4D97-AF65-F5344CB8AC3E}">
        <p14:creationId xmlns="" xmlns:p14="http://schemas.microsoft.com/office/powerpoint/2010/main" val="167184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A86A95-83C6-42E9-A148-5C660CF94F3A}"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86A95-83C6-42E9-A148-5C660CF94F3A}"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86A95-83C6-42E9-A148-5C660CF94F3A}"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A86A95-83C6-42E9-A148-5C660CF94F3A}"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86A95-83C6-42E9-A148-5C660CF94F3A}" type="datetimeFigureOut">
              <a:rPr lang="en-US" smtClean="0"/>
              <a:pPr/>
              <a:t>6/29/2016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A86A95-83C6-42E9-A148-5C660CF94F3A}"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A86A95-83C6-42E9-A148-5C660CF94F3A}" type="datetimeFigureOut">
              <a:rPr lang="en-US" smtClean="0"/>
              <a:pPr/>
              <a:t>6/29/2016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A86A95-83C6-42E9-A148-5C660CF94F3A}" type="datetimeFigureOut">
              <a:rPr lang="en-US" smtClean="0"/>
              <a:pPr/>
              <a:t>6/29/2016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A86A95-83C6-42E9-A148-5C660CF94F3A}" type="datetimeFigureOut">
              <a:rPr lang="en-US" smtClean="0"/>
              <a:pPr/>
              <a:t>6/29/2016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86A95-83C6-42E9-A148-5C660CF94F3A}"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86A95-83C6-42E9-A148-5C660CF94F3A}" type="datetimeFigureOut">
              <a:rPr lang="en-US" smtClean="0"/>
              <a:pPr/>
              <a:t>6/29/2016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0254F-EFE0-4290-A5A7-15D21FB74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86A95-83C6-42E9-A148-5C660CF94F3A}" type="datetimeFigureOut">
              <a:rPr lang="en-US" smtClean="0"/>
              <a:pPr/>
              <a:t>6/29/2016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0254F-EFE0-4290-A5A7-15D21FB742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Manas_logo.gif"/>
          <p:cNvPicPr>
            <a:picLocks noChangeAspect="1"/>
          </p:cNvPicPr>
          <p:nvPr/>
        </p:nvPicPr>
        <p:blipFill>
          <a:blip r:embed="rId3" cstate="print"/>
          <a:stretch>
            <a:fillRect/>
          </a:stretch>
        </p:blipFill>
        <p:spPr>
          <a:xfrm>
            <a:off x="4071934" y="138106"/>
            <a:ext cx="1000132" cy="928694"/>
          </a:xfrm>
          <a:prstGeom prst="rect">
            <a:avLst/>
          </a:prstGeom>
          <a:ln>
            <a:noFill/>
          </a:ln>
          <a:effectLst>
            <a:outerShdw blurRad="292100" dist="139700" dir="2700000" algn="tl" rotWithShape="0">
              <a:srgbClr val="333333">
                <a:alpha val="65000"/>
              </a:srgbClr>
            </a:outerShdw>
          </a:effectLst>
        </p:spPr>
      </p:pic>
      <p:sp>
        <p:nvSpPr>
          <p:cNvPr id="5" name="4 Dikdörtgen"/>
          <p:cNvSpPr/>
          <p:nvPr/>
        </p:nvSpPr>
        <p:spPr>
          <a:xfrm>
            <a:off x="838200" y="3000372"/>
            <a:ext cx="7500990" cy="461665"/>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2400" b="1" dirty="0" smtClean="0">
                <a:ln w="11430"/>
                <a:solidFill>
                  <a:srgbClr val="0070C0"/>
                </a:solidFill>
                <a:latin typeface="Calibri" pitchFamily="34" charset="0"/>
              </a:rPr>
              <a:t>YAPI İŞLERİ DAİRESİ BAŞKANLIĞI</a:t>
            </a:r>
            <a:endParaRPr lang="tr-TR" sz="2400" b="1" dirty="0">
              <a:ln w="11430"/>
              <a:solidFill>
                <a:srgbClr val="0070C0"/>
              </a:solidFill>
              <a:latin typeface="Calibri" pitchFamily="34" charset="0"/>
            </a:endParaRPr>
          </a:p>
        </p:txBody>
      </p:sp>
      <p:sp>
        <p:nvSpPr>
          <p:cNvPr id="6" name="5 Dikdörtgen"/>
          <p:cNvSpPr/>
          <p:nvPr/>
        </p:nvSpPr>
        <p:spPr>
          <a:xfrm>
            <a:off x="152400" y="1142984"/>
            <a:ext cx="8839200" cy="1323439"/>
          </a:xfrm>
          <a:prstGeom prst="rect">
            <a:avLst/>
          </a:prstGeom>
          <a:noFill/>
        </p:spPr>
        <p:txBody>
          <a:bodyPr wrap="square" lIns="91440" tIns="45720" rIns="91440" bIns="45720">
            <a:spAutoFit/>
          </a:bodyPr>
          <a:lstStyle/>
          <a:p>
            <a:pPr algn="ctr"/>
            <a:r>
              <a:rPr lang="tr-TR" sz="4000" b="1" cap="none" spc="0" dirty="0" smtClean="0">
                <a:ln w="1905"/>
                <a:solidFill>
                  <a:srgbClr val="0070C0"/>
                </a:solidFill>
                <a:latin typeface="Calibri" pitchFamily="34" charset="0"/>
              </a:rPr>
              <a:t>KIRGIZİSTAN TÜRKİYE MANAS </a:t>
            </a:r>
          </a:p>
          <a:p>
            <a:pPr algn="ctr"/>
            <a:r>
              <a:rPr lang="tr-TR" sz="4000" b="1" cap="none" spc="0" dirty="0" smtClean="0">
                <a:ln w="1905"/>
                <a:solidFill>
                  <a:srgbClr val="0070C0"/>
                </a:solidFill>
                <a:latin typeface="Calibri" pitchFamily="34" charset="0"/>
              </a:rPr>
              <a:t>ÜNİVERSİTESİ</a:t>
            </a:r>
            <a:endParaRPr lang="tr-TR" sz="4000" b="1" cap="none" spc="0" dirty="0">
              <a:ln w="1905"/>
              <a:solidFill>
                <a:srgbClr val="0070C0"/>
              </a:solidFill>
              <a:latin typeface="Calibri" pitchFamily="34" charset="0"/>
            </a:endParaRPr>
          </a:p>
        </p:txBody>
      </p:sp>
      <p:pic>
        <p:nvPicPr>
          <p:cNvPr id="11" name="4 Resim" descr="IMG_3504.JPG"/>
          <p:cNvPicPr/>
          <p:nvPr/>
        </p:nvPicPr>
        <p:blipFill>
          <a:blip r:embed="rId4" cstate="print"/>
          <a:stretch>
            <a:fillRect/>
          </a:stretch>
        </p:blipFill>
        <p:spPr>
          <a:xfrm>
            <a:off x="6407248" y="4343400"/>
            <a:ext cx="2355751" cy="1143000"/>
          </a:xfrm>
          <a:prstGeom prst="rect">
            <a:avLst/>
          </a:prstGeom>
          <a:noFill/>
          <a:ln>
            <a:noFill/>
          </a:ln>
          <a:effectLst>
            <a:outerShdw blurRad="50800" dist="38100" dir="5400000" algn="t" rotWithShape="0">
              <a:prstClr val="black">
                <a:alpha val="57000"/>
              </a:prstClr>
            </a:outerShdw>
            <a:softEdge rad="112500"/>
          </a:effectLst>
        </p:spPr>
      </p:pic>
      <p:pic>
        <p:nvPicPr>
          <p:cNvPr id="13" name="Resim 3"/>
          <p:cNvPicPr>
            <a:picLocks noChangeAspect="1"/>
          </p:cNvPicPr>
          <p:nvPr/>
        </p:nvPicPr>
        <p:blipFill>
          <a:blip r:embed="rId5" cstate="print">
            <a:extLst>
              <a:ext uri="{28A0092B-C50C-407E-A947-70E740481C1C}">
                <a14:useLocalDpi xmlns="" xmlns:a14="http://schemas.microsoft.com/office/drawing/2010/main" val="0"/>
              </a:ext>
            </a:extLst>
          </a:blip>
          <a:srcRect t="6667" b="16667"/>
          <a:stretch>
            <a:fillRect/>
          </a:stretch>
        </p:blipFill>
        <p:spPr>
          <a:xfrm>
            <a:off x="609600" y="4343400"/>
            <a:ext cx="3220278" cy="1219200"/>
          </a:xfrm>
          <a:prstGeom prst="rect">
            <a:avLst/>
          </a:prstGeom>
          <a:ln>
            <a:noFill/>
          </a:ln>
          <a:effectLst>
            <a:softEdge rad="112500"/>
          </a:effectLst>
        </p:spPr>
      </p:pic>
      <p:pic>
        <p:nvPicPr>
          <p:cNvPr id="14" name="Picture 2" descr="C:\Users\Asus\Desktop\Resim Arıkan 19.02.2015\DSC_2653.JPG"/>
          <p:cNvPicPr>
            <a:picLocks noChangeAspect="1" noChangeArrowheads="1"/>
          </p:cNvPicPr>
          <p:nvPr/>
        </p:nvPicPr>
        <p:blipFill>
          <a:blip r:embed="rId6" cstate="print"/>
          <a:srcRect/>
          <a:stretch>
            <a:fillRect/>
          </a:stretch>
        </p:blipFill>
        <p:spPr bwMode="auto">
          <a:xfrm>
            <a:off x="3733800" y="4114800"/>
            <a:ext cx="2590800" cy="1441282"/>
          </a:xfrm>
          <a:prstGeom prst="rect">
            <a:avLst/>
          </a:prstGeom>
          <a:ln>
            <a:noFill/>
          </a:ln>
          <a:effectLst>
            <a:softEdge rad="112500"/>
          </a:effectLst>
        </p:spPr>
      </p:pic>
      <p:grpSp>
        <p:nvGrpSpPr>
          <p:cNvPr id="15" name="12 Grup"/>
          <p:cNvGrpSpPr/>
          <p:nvPr/>
        </p:nvGrpSpPr>
        <p:grpSpPr>
          <a:xfrm>
            <a:off x="90948" y="6248400"/>
            <a:ext cx="8915400" cy="533384"/>
            <a:chOff x="-2071734" y="6181764"/>
            <a:chExt cx="13142188" cy="533384"/>
          </a:xfrm>
          <a:effectLst/>
        </p:grpSpPr>
        <p:pic>
          <p:nvPicPr>
            <p:cNvPr id="16" name="6 Resim" descr="Manas_logo.gif"/>
            <p:cNvPicPr>
              <a:picLocks noChangeAspect="1"/>
            </p:cNvPicPr>
            <p:nvPr/>
          </p:nvPicPr>
          <p:blipFill>
            <a:blip r:embed="rId3" cstate="print"/>
            <a:stretch>
              <a:fillRect/>
            </a:stretch>
          </p:blipFill>
          <p:spPr>
            <a:xfrm>
              <a:off x="4324368" y="6181764"/>
              <a:ext cx="319070" cy="319070"/>
            </a:xfrm>
            <a:prstGeom prst="rect">
              <a:avLst/>
            </a:prstGeom>
            <a:ln>
              <a:noFill/>
            </a:ln>
            <a:effectLst/>
          </p:spPr>
        </p:pic>
        <p:sp>
          <p:nvSpPr>
            <p:cNvPr id="17" name="11 Dikdörtgen"/>
            <p:cNvSpPr/>
            <p:nvPr/>
          </p:nvSpPr>
          <p:spPr>
            <a:xfrm>
              <a:off x="-2071734" y="6468927"/>
              <a:ext cx="13142188" cy="246221"/>
            </a:xfrm>
            <a:prstGeom prst="rect">
              <a:avLst/>
            </a:prstGeom>
            <a:noFill/>
          </p:spPr>
          <p:txBody>
            <a:bodyPr wrap="square" lIns="91440" tIns="45720" rIns="91440" bIns="45720">
              <a:spAutoFit/>
            </a:bodyPr>
            <a:lstStyle/>
            <a:p>
              <a:pPr algn="ctr"/>
              <a:r>
                <a:rPr lang="tr-TR"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YAPI İŞLERİ DAİRESİ BAŞKANLIĞI</a:t>
              </a:r>
              <a:endParaRPr lang="tr-TR"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341040"/>
            <a:ext cx="8305800" cy="954360"/>
          </a:xfrm>
        </p:spPr>
        <p:txBody>
          <a:bodyPr>
            <a:noAutofit/>
          </a:bodyPr>
          <a:lstStyle/>
          <a:p>
            <a:pPr algn="ctr" eaLnBrk="1" hangingPunct="1"/>
            <a:r>
              <a:rPr lang="tr-TR" sz="2400" dirty="0" smtClean="0">
                <a:solidFill>
                  <a:schemeClr val="tx2">
                    <a:lumMod val="60000"/>
                    <a:lumOff val="40000"/>
                  </a:schemeClr>
                </a:solidFill>
                <a:latin typeface="Calibri" pitchFamily="34" charset="0"/>
              </a:rPr>
              <a:t>YİDB YAPI </a:t>
            </a:r>
            <a:r>
              <a:rPr lang="tr-TR" sz="2400" dirty="0" smtClean="0">
                <a:solidFill>
                  <a:schemeClr val="tx2">
                    <a:lumMod val="60000"/>
                    <a:lumOff val="40000"/>
                  </a:schemeClr>
                </a:solidFill>
                <a:latin typeface="Calibri" pitchFamily="34" charset="0"/>
              </a:rPr>
              <a:t>İŞLERİ MÜDÜRLÜĞÜ </a:t>
            </a:r>
            <a:br>
              <a:rPr lang="tr-TR" sz="2400" dirty="0" smtClean="0">
                <a:solidFill>
                  <a:schemeClr val="tx2">
                    <a:lumMod val="60000"/>
                    <a:lumOff val="40000"/>
                  </a:schemeClr>
                </a:solidFill>
                <a:latin typeface="Calibri" pitchFamily="34" charset="0"/>
              </a:rPr>
            </a:br>
            <a:r>
              <a:rPr lang="tr-TR" sz="2400" dirty="0" smtClean="0">
                <a:solidFill>
                  <a:schemeClr val="tx2">
                    <a:lumMod val="60000"/>
                    <a:lumOff val="40000"/>
                  </a:schemeClr>
                </a:solidFill>
                <a:latin typeface="Calibri" pitchFamily="34" charset="0"/>
              </a:rPr>
              <a:t>2015 YILI TAMAMLANAN </a:t>
            </a:r>
            <a:r>
              <a:rPr lang="tr-TR" sz="2400" dirty="0" smtClean="0">
                <a:solidFill>
                  <a:schemeClr val="tx2">
                    <a:lumMod val="60000"/>
                    <a:lumOff val="40000"/>
                  </a:schemeClr>
                </a:solidFill>
                <a:latin typeface="Calibri" pitchFamily="34" charset="0"/>
              </a:rPr>
              <a:t>İŞLER</a:t>
            </a:r>
            <a:endParaRPr lang="tr-TR" sz="2400" dirty="0" smtClean="0">
              <a:solidFill>
                <a:schemeClr val="tx2">
                  <a:lumMod val="60000"/>
                  <a:lumOff val="40000"/>
                </a:schemeClr>
              </a:solidFill>
              <a:latin typeface="Calibri" pitchFamily="34" charset="0"/>
            </a:endParaRPr>
          </a:p>
        </p:txBody>
      </p:sp>
      <p:sp>
        <p:nvSpPr>
          <p:cNvPr id="4" name="3 Dikdörtgen"/>
          <p:cNvSpPr/>
          <p:nvPr/>
        </p:nvSpPr>
        <p:spPr>
          <a:xfrm>
            <a:off x="304800" y="1524000"/>
            <a:ext cx="8458200" cy="584775"/>
          </a:xfrm>
          <a:prstGeom prst="rect">
            <a:avLst/>
          </a:prstGeom>
        </p:spPr>
        <p:txBody>
          <a:bodyPr wrap="square">
            <a:spAutoFit/>
          </a:bodyPr>
          <a:lstStyle/>
          <a:p>
            <a:pPr marL="236538" indent="-236538" algn="just">
              <a:buFont typeface="Wingdings" pitchFamily="2" charset="2"/>
              <a:buChar char="v"/>
            </a:pPr>
            <a:r>
              <a:rPr lang="tr-TR" sz="1600" dirty="0" smtClean="0">
                <a:latin typeface="Calibri" pitchFamily="34" charset="0"/>
              </a:rPr>
              <a:t> </a:t>
            </a:r>
            <a:r>
              <a:rPr lang="tr-TR" sz="1600" dirty="0" smtClean="0">
                <a:latin typeface="Calibri" pitchFamily="34" charset="0"/>
              </a:rPr>
              <a:t>Rektörlük, Fen ve Mühendislik Fakülte binaları tamamlanmış, kısmi geçici kabul işlemleri yapılarak Mayıs 2015 içerisinde hizmete alınmıştır.</a:t>
            </a:r>
            <a:endParaRPr lang="tr-TR" sz="1600" dirty="0">
              <a:latin typeface="Calibri" pitchFamily="34" charset="0"/>
            </a:endParaRPr>
          </a:p>
        </p:txBody>
      </p:sp>
      <p:sp>
        <p:nvSpPr>
          <p:cNvPr id="6" name="5 Dikdörtgen"/>
          <p:cNvSpPr/>
          <p:nvPr/>
        </p:nvSpPr>
        <p:spPr>
          <a:xfrm>
            <a:off x="304800" y="2867561"/>
            <a:ext cx="4572000" cy="1323439"/>
          </a:xfrm>
          <a:prstGeom prst="rect">
            <a:avLst/>
          </a:prstGeom>
        </p:spPr>
        <p:txBody>
          <a:bodyPr wrap="square">
            <a:spAutoFit/>
          </a:bodyPr>
          <a:lstStyle/>
          <a:p>
            <a:r>
              <a:rPr lang="tr-TR" sz="1600" b="1" dirty="0" smtClean="0">
                <a:latin typeface="Calibri" pitchFamily="34" charset="0"/>
              </a:rPr>
              <a:t>SÖZLEŞME BEDELİ	:</a:t>
            </a:r>
            <a:r>
              <a:rPr lang="tr-TR" sz="1600" dirty="0" smtClean="0">
                <a:latin typeface="Calibri" pitchFamily="34" charset="0"/>
              </a:rPr>
              <a:t> 10.545.000,00 </a:t>
            </a:r>
            <a:r>
              <a:rPr lang="tr-TR" sz="1600" dirty="0" smtClean="0">
                <a:latin typeface="Calibri" pitchFamily="34" charset="0"/>
              </a:rPr>
              <a:t>USD</a:t>
            </a:r>
            <a:endParaRPr lang="tr-TR" sz="1600" dirty="0" smtClean="0">
              <a:latin typeface="Calibri" pitchFamily="34" charset="0"/>
            </a:endParaRPr>
          </a:p>
          <a:p>
            <a:r>
              <a:rPr lang="tr-TR" sz="1600" b="1" dirty="0" smtClean="0">
                <a:latin typeface="Calibri" pitchFamily="34" charset="0"/>
              </a:rPr>
              <a:t>YÜKLENİCİ		:</a:t>
            </a:r>
            <a:r>
              <a:rPr lang="tr-TR" sz="1600" dirty="0" smtClean="0">
                <a:latin typeface="Calibri" pitchFamily="34" charset="0"/>
              </a:rPr>
              <a:t> </a:t>
            </a:r>
            <a:r>
              <a:rPr lang="tr-TR" sz="1600" dirty="0" err="1" smtClean="0">
                <a:latin typeface="Calibri" pitchFamily="34" charset="0"/>
              </a:rPr>
              <a:t>Arıkan</a:t>
            </a:r>
            <a:r>
              <a:rPr lang="tr-TR" sz="1600" dirty="0" smtClean="0">
                <a:latin typeface="Calibri" pitchFamily="34" charset="0"/>
              </a:rPr>
              <a:t> İnşaat A.Ş.</a:t>
            </a:r>
          </a:p>
          <a:p>
            <a:r>
              <a:rPr lang="en-US" sz="1600" b="1" dirty="0" smtClean="0">
                <a:latin typeface="Calibri" pitchFamily="34" charset="0"/>
              </a:rPr>
              <a:t>SÖZLEŞME TARİHİ</a:t>
            </a:r>
            <a:r>
              <a:rPr lang="tr-TR" sz="1600" b="1" dirty="0" smtClean="0">
                <a:latin typeface="Calibri" pitchFamily="34" charset="0"/>
              </a:rPr>
              <a:t>	</a:t>
            </a:r>
            <a:r>
              <a:rPr lang="en-US" sz="1600" b="1" dirty="0" smtClean="0">
                <a:latin typeface="Calibri" pitchFamily="34" charset="0"/>
              </a:rPr>
              <a:t>:</a:t>
            </a:r>
            <a:r>
              <a:rPr lang="en-US" sz="1600" dirty="0" smtClean="0">
                <a:latin typeface="Calibri" pitchFamily="34" charset="0"/>
              </a:rPr>
              <a:t> </a:t>
            </a:r>
            <a:r>
              <a:rPr lang="tr-TR" sz="1600" dirty="0" smtClean="0">
                <a:latin typeface="Calibri" pitchFamily="34" charset="0"/>
              </a:rPr>
              <a:t>08</a:t>
            </a:r>
            <a:r>
              <a:rPr lang="en-US" sz="1600" dirty="0" smtClean="0">
                <a:latin typeface="Calibri" pitchFamily="34" charset="0"/>
              </a:rPr>
              <a:t>.0</a:t>
            </a:r>
            <a:r>
              <a:rPr lang="tr-TR" sz="1600" dirty="0" smtClean="0">
                <a:latin typeface="Calibri" pitchFamily="34" charset="0"/>
              </a:rPr>
              <a:t>2</a:t>
            </a:r>
            <a:r>
              <a:rPr lang="en-US" sz="1600" dirty="0" smtClean="0">
                <a:latin typeface="Calibri" pitchFamily="34" charset="0"/>
              </a:rPr>
              <a:t>.201</a:t>
            </a:r>
            <a:r>
              <a:rPr lang="tr-TR" sz="1600" dirty="0" smtClean="0">
                <a:latin typeface="Calibri" pitchFamily="34" charset="0"/>
              </a:rPr>
              <a:t>2</a:t>
            </a:r>
          </a:p>
          <a:p>
            <a:r>
              <a:rPr lang="en-US" sz="1600" b="1" dirty="0" smtClean="0">
                <a:latin typeface="Calibri" pitchFamily="34" charset="0"/>
              </a:rPr>
              <a:t>YER TESLİM TARİHİ</a:t>
            </a:r>
            <a:r>
              <a:rPr lang="tr-TR" sz="1600" b="1" dirty="0" smtClean="0">
                <a:latin typeface="Calibri" pitchFamily="34" charset="0"/>
              </a:rPr>
              <a:t>	</a:t>
            </a:r>
            <a:r>
              <a:rPr lang="en-US" sz="1600" b="1" dirty="0" smtClean="0">
                <a:latin typeface="Calibri" pitchFamily="34" charset="0"/>
              </a:rPr>
              <a:t>:</a:t>
            </a:r>
            <a:r>
              <a:rPr lang="en-US" sz="1600" dirty="0" smtClean="0">
                <a:latin typeface="Calibri" pitchFamily="34" charset="0"/>
              </a:rPr>
              <a:t> </a:t>
            </a:r>
            <a:r>
              <a:rPr lang="tr-TR" sz="1600" dirty="0" smtClean="0">
                <a:latin typeface="Calibri" pitchFamily="34" charset="0"/>
              </a:rPr>
              <a:t>17</a:t>
            </a:r>
            <a:r>
              <a:rPr lang="en-US" sz="1600" dirty="0" smtClean="0">
                <a:latin typeface="Calibri" pitchFamily="34" charset="0"/>
              </a:rPr>
              <a:t>.0</a:t>
            </a:r>
            <a:r>
              <a:rPr lang="tr-TR" sz="1600" dirty="0" smtClean="0">
                <a:latin typeface="Calibri" pitchFamily="34" charset="0"/>
              </a:rPr>
              <a:t>2</a:t>
            </a:r>
            <a:r>
              <a:rPr lang="en-US" sz="1600" dirty="0" smtClean="0">
                <a:latin typeface="Calibri" pitchFamily="34" charset="0"/>
              </a:rPr>
              <a:t>.201</a:t>
            </a:r>
            <a:r>
              <a:rPr lang="tr-TR" sz="1600" dirty="0" smtClean="0">
                <a:latin typeface="Calibri" pitchFamily="34" charset="0"/>
              </a:rPr>
              <a:t>2</a:t>
            </a:r>
          </a:p>
          <a:p>
            <a:r>
              <a:rPr lang="tr-TR" sz="1600" b="1" dirty="0" smtClean="0">
                <a:latin typeface="Calibri" pitchFamily="34" charset="0"/>
              </a:rPr>
              <a:t>KAPALI ALAN	</a:t>
            </a:r>
            <a:r>
              <a:rPr lang="tr-TR" sz="1600" dirty="0" smtClean="0">
                <a:latin typeface="Calibri" pitchFamily="34" charset="0"/>
              </a:rPr>
              <a:t>: 13.463 m</a:t>
            </a:r>
            <a:r>
              <a:rPr lang="tr-TR" sz="1600" baseline="30000" dirty="0" smtClean="0">
                <a:latin typeface="Calibri" pitchFamily="34" charset="0"/>
              </a:rPr>
              <a:t>2</a:t>
            </a:r>
          </a:p>
        </p:txBody>
      </p:sp>
      <p:sp>
        <p:nvSpPr>
          <p:cNvPr id="7" name="6 Dikdörtgen"/>
          <p:cNvSpPr/>
          <p:nvPr/>
        </p:nvSpPr>
        <p:spPr>
          <a:xfrm>
            <a:off x="381000" y="4724400"/>
            <a:ext cx="8229600" cy="1569660"/>
          </a:xfrm>
          <a:prstGeom prst="rect">
            <a:avLst/>
          </a:prstGeom>
        </p:spPr>
        <p:txBody>
          <a:bodyPr wrap="square">
            <a:spAutoFit/>
          </a:bodyPr>
          <a:lstStyle/>
          <a:p>
            <a:pPr marL="236538" indent="-236538" algn="just">
              <a:buFont typeface="Arial" pitchFamily="34" charset="0"/>
              <a:buChar char="•"/>
            </a:pPr>
            <a:r>
              <a:rPr lang="tr-TR" sz="1600" dirty="0" smtClean="0">
                <a:latin typeface="Calibri" pitchFamily="34" charset="0"/>
              </a:rPr>
              <a:t>Rektörlük </a:t>
            </a:r>
            <a:r>
              <a:rPr lang="tr-TR" sz="1600" dirty="0" smtClean="0">
                <a:latin typeface="Calibri" pitchFamily="34" charset="0"/>
              </a:rPr>
              <a:t>Binası, Fen ve Mühendislik Fakültesi toplamda 2 ana bloktan oluşmaktadır.</a:t>
            </a:r>
          </a:p>
          <a:p>
            <a:pPr marL="236538" indent="-236538" algn="just">
              <a:buFont typeface="Arial" pitchFamily="34" charset="0"/>
              <a:buChar char="•"/>
            </a:pPr>
            <a:r>
              <a:rPr lang="tr-TR" sz="1600" dirty="0" smtClean="0">
                <a:latin typeface="Calibri" pitchFamily="34" charset="0"/>
              </a:rPr>
              <a:t>Rektörlük </a:t>
            </a:r>
            <a:r>
              <a:rPr lang="tr-TR" sz="1600" dirty="0" smtClean="0">
                <a:latin typeface="Calibri" pitchFamily="34" charset="0"/>
              </a:rPr>
              <a:t>Bloğu 1. katı idari birim katı ve sergi salonu, 2. katı ise Rektör, Rektör Vekili, Rektör Yardımcıları Makam odaları, Genel Sekreterlik, Dış İlişkiler Bürosu, 232 kişilik konferans salonu ve senato salonundan oluşmaktadır.</a:t>
            </a:r>
          </a:p>
          <a:p>
            <a:pPr marL="236538" indent="-236538" algn="just">
              <a:buFont typeface="Arial" pitchFamily="34" charset="0"/>
              <a:buChar char="•"/>
            </a:pPr>
            <a:r>
              <a:rPr lang="tr-TR" sz="1600" dirty="0" smtClean="0">
                <a:latin typeface="Calibri" pitchFamily="34" charset="0"/>
              </a:rPr>
              <a:t>Fen </a:t>
            </a:r>
            <a:r>
              <a:rPr lang="tr-TR" sz="1600" dirty="0" smtClean="0">
                <a:latin typeface="Calibri" pitchFamily="34" charset="0"/>
              </a:rPr>
              <a:t>ve Mühendislik Fakültesi Bloğunda ise 15 adet derslik, 28 adet laboratuar, 38 adet öğretim görevlisi odası, kantin, öğrenci klüp odaları, arşivler ve teknik odalardan oluşmaktadır. </a:t>
            </a:r>
          </a:p>
        </p:txBody>
      </p:sp>
      <p:pic>
        <p:nvPicPr>
          <p:cNvPr id="10" name="Picture 2" descr="C:\Users\Asus\Desktop\Resim Arıkan 19.02.2015\DSC_2653.JPG"/>
          <p:cNvPicPr>
            <a:picLocks noChangeAspect="1" noChangeArrowheads="1"/>
          </p:cNvPicPr>
          <p:nvPr/>
        </p:nvPicPr>
        <p:blipFill>
          <a:blip r:embed="rId2" cstate="print"/>
          <a:srcRect/>
          <a:stretch>
            <a:fillRect/>
          </a:stretch>
        </p:blipFill>
        <p:spPr bwMode="auto">
          <a:xfrm>
            <a:off x="4513113" y="2209800"/>
            <a:ext cx="4173687" cy="23218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188640"/>
            <a:ext cx="8305800" cy="1030560"/>
          </a:xfrm>
        </p:spPr>
        <p:txBody>
          <a:bodyPr>
            <a:noAutofit/>
          </a:bodyPr>
          <a:lstStyle/>
          <a:p>
            <a:pPr algn="ctr" eaLnBrk="1" hangingPunct="1"/>
            <a:r>
              <a:rPr lang="tr-TR" sz="2400" dirty="0" smtClean="0">
                <a:solidFill>
                  <a:schemeClr val="tx2">
                    <a:lumMod val="60000"/>
                    <a:lumOff val="40000"/>
                  </a:schemeClr>
                </a:solidFill>
                <a:latin typeface="Calibri" pitchFamily="34" charset="0"/>
              </a:rPr>
              <a:t>Yİ</a:t>
            </a:r>
            <a:r>
              <a:rPr lang="en-US" sz="2400" dirty="0" smtClean="0">
                <a:solidFill>
                  <a:schemeClr val="tx2">
                    <a:lumMod val="60000"/>
                    <a:lumOff val="40000"/>
                  </a:schemeClr>
                </a:solidFill>
                <a:latin typeface="Calibri" pitchFamily="34" charset="0"/>
              </a:rPr>
              <a:t>DB</a:t>
            </a:r>
            <a:r>
              <a:rPr lang="tr-TR" sz="2400" dirty="0" smtClean="0">
                <a:solidFill>
                  <a:schemeClr val="tx2">
                    <a:lumMod val="60000"/>
                    <a:lumOff val="40000"/>
                  </a:schemeClr>
                </a:solidFill>
                <a:latin typeface="Calibri" pitchFamily="34" charset="0"/>
              </a:rPr>
              <a:t> YAPI </a:t>
            </a:r>
            <a:r>
              <a:rPr lang="tr-TR" sz="2400" dirty="0" smtClean="0">
                <a:solidFill>
                  <a:schemeClr val="tx2">
                    <a:lumMod val="60000"/>
                    <a:lumOff val="40000"/>
                  </a:schemeClr>
                </a:solidFill>
                <a:latin typeface="Calibri" pitchFamily="34" charset="0"/>
              </a:rPr>
              <a:t>İŞLERİ MÜDÜRLÜĞÜ </a:t>
            </a:r>
            <a:br>
              <a:rPr lang="tr-TR" sz="2400" dirty="0" smtClean="0">
                <a:solidFill>
                  <a:schemeClr val="tx2">
                    <a:lumMod val="60000"/>
                    <a:lumOff val="40000"/>
                  </a:schemeClr>
                </a:solidFill>
                <a:latin typeface="Calibri" pitchFamily="34" charset="0"/>
              </a:rPr>
            </a:br>
            <a:r>
              <a:rPr lang="tr-TR" sz="2400" dirty="0" smtClean="0">
                <a:solidFill>
                  <a:schemeClr val="tx2">
                    <a:lumMod val="60000"/>
                    <a:lumOff val="40000"/>
                  </a:schemeClr>
                </a:solidFill>
                <a:latin typeface="Calibri" pitchFamily="34" charset="0"/>
              </a:rPr>
              <a:t>2015 YILI TAMAMLANAN </a:t>
            </a:r>
            <a:r>
              <a:rPr lang="tr-TR" sz="2400" dirty="0" smtClean="0">
                <a:solidFill>
                  <a:schemeClr val="tx2">
                    <a:lumMod val="60000"/>
                    <a:lumOff val="40000"/>
                  </a:schemeClr>
                </a:solidFill>
                <a:latin typeface="Calibri" pitchFamily="34" charset="0"/>
              </a:rPr>
              <a:t>İŞLER</a:t>
            </a:r>
            <a:endParaRPr lang="tr-TR" sz="2400" dirty="0" smtClean="0">
              <a:solidFill>
                <a:schemeClr val="tx2">
                  <a:lumMod val="60000"/>
                  <a:lumOff val="40000"/>
                </a:schemeClr>
              </a:solidFill>
              <a:latin typeface="Calibri" pitchFamily="34" charset="0"/>
            </a:endParaRPr>
          </a:p>
        </p:txBody>
      </p:sp>
      <p:sp>
        <p:nvSpPr>
          <p:cNvPr id="4" name="3 Dikdörtgen"/>
          <p:cNvSpPr/>
          <p:nvPr/>
        </p:nvSpPr>
        <p:spPr>
          <a:xfrm>
            <a:off x="304800" y="1524000"/>
            <a:ext cx="8458200" cy="584775"/>
          </a:xfrm>
          <a:prstGeom prst="rect">
            <a:avLst/>
          </a:prstGeom>
        </p:spPr>
        <p:txBody>
          <a:bodyPr wrap="square">
            <a:spAutoFit/>
          </a:bodyPr>
          <a:lstStyle/>
          <a:p>
            <a:pPr marL="236538" indent="-236538" algn="just">
              <a:buFont typeface="Wingdings" pitchFamily="2" charset="2"/>
              <a:buChar char="v"/>
            </a:pPr>
            <a:r>
              <a:rPr lang="tr-TR" sz="1600" dirty="0" smtClean="0">
                <a:latin typeface="Calibri" pitchFamily="34" charset="0"/>
              </a:rPr>
              <a:t> </a:t>
            </a:r>
            <a:r>
              <a:rPr lang="tr-TR" sz="1600" dirty="0" smtClean="0">
                <a:latin typeface="Calibri" pitchFamily="34" charset="0"/>
              </a:rPr>
              <a:t>Kapalı Spor Salonu tamamlanmış ve 31.07.2015 tarihi itibariyle kısmi geçici kabulü yapılarak işletmeye alınmıştır.</a:t>
            </a:r>
            <a:endParaRPr lang="tr-TR" dirty="0">
              <a:latin typeface="Calibri" pitchFamily="34" charset="0"/>
            </a:endParaRPr>
          </a:p>
        </p:txBody>
      </p:sp>
      <p:sp>
        <p:nvSpPr>
          <p:cNvPr id="6" name="5 Dikdörtgen"/>
          <p:cNvSpPr/>
          <p:nvPr/>
        </p:nvSpPr>
        <p:spPr>
          <a:xfrm>
            <a:off x="304800" y="2656582"/>
            <a:ext cx="4572000" cy="1077218"/>
          </a:xfrm>
          <a:prstGeom prst="rect">
            <a:avLst/>
          </a:prstGeom>
        </p:spPr>
        <p:txBody>
          <a:bodyPr wrap="square">
            <a:spAutoFit/>
          </a:bodyPr>
          <a:lstStyle/>
          <a:p>
            <a:r>
              <a:rPr lang="tr-TR" sz="1600" b="1" dirty="0" smtClean="0"/>
              <a:t>SÖZLEŞME BEDELİ	:</a:t>
            </a:r>
            <a:r>
              <a:rPr lang="tr-TR" sz="1600" dirty="0" smtClean="0"/>
              <a:t> 1.647.777,55 </a:t>
            </a:r>
            <a:r>
              <a:rPr lang="tr-TR" sz="1600" dirty="0" smtClean="0">
                <a:latin typeface="Calibri" pitchFamily="34" charset="0"/>
              </a:rPr>
              <a:t>USD</a:t>
            </a:r>
            <a:endParaRPr lang="tr-TR" sz="1600" dirty="0" smtClean="0"/>
          </a:p>
          <a:p>
            <a:r>
              <a:rPr lang="tr-TR" sz="1600" b="1" dirty="0" smtClean="0"/>
              <a:t>YÜKLENİCİ		:</a:t>
            </a:r>
            <a:r>
              <a:rPr lang="tr-TR" sz="1600" dirty="0" smtClean="0"/>
              <a:t> Köseoğlu İnşaat</a:t>
            </a:r>
          </a:p>
          <a:p>
            <a:r>
              <a:rPr lang="tr-TR" sz="1600" b="1" dirty="0" smtClean="0"/>
              <a:t>KAPALI ALAN	</a:t>
            </a:r>
            <a:r>
              <a:rPr lang="tr-TR" sz="1600" dirty="0" smtClean="0"/>
              <a:t>: 2995 m</a:t>
            </a:r>
            <a:r>
              <a:rPr lang="tr-TR" sz="1600" baseline="30000" dirty="0" smtClean="0"/>
              <a:t>2</a:t>
            </a:r>
          </a:p>
          <a:p>
            <a:r>
              <a:rPr lang="tr-TR" sz="1600" b="1" dirty="0" smtClean="0"/>
              <a:t>TRİBÜN KAPASİTESİ	: </a:t>
            </a:r>
            <a:r>
              <a:rPr lang="tr-TR" sz="1600" dirty="0" smtClean="0"/>
              <a:t>550 Kişi</a:t>
            </a:r>
          </a:p>
        </p:txBody>
      </p:sp>
      <p:sp>
        <p:nvSpPr>
          <p:cNvPr id="7" name="6 Dikdörtgen"/>
          <p:cNvSpPr/>
          <p:nvPr/>
        </p:nvSpPr>
        <p:spPr>
          <a:xfrm>
            <a:off x="381000" y="4724400"/>
            <a:ext cx="8229600" cy="1569660"/>
          </a:xfrm>
          <a:prstGeom prst="rect">
            <a:avLst/>
          </a:prstGeom>
        </p:spPr>
        <p:txBody>
          <a:bodyPr wrap="square">
            <a:spAutoFit/>
          </a:bodyPr>
          <a:lstStyle/>
          <a:p>
            <a:pPr marL="236538" indent="-236538" algn="just">
              <a:buFont typeface="Arial" pitchFamily="34" charset="0"/>
              <a:buChar char="•"/>
            </a:pPr>
            <a:r>
              <a:rPr lang="tr-TR" sz="1600" dirty="0" smtClean="0">
                <a:latin typeface="Calibri" pitchFamily="34" charset="0"/>
              </a:rPr>
              <a:t>Kapalı </a:t>
            </a:r>
            <a:r>
              <a:rPr lang="tr-TR" sz="1600" dirty="0" smtClean="0">
                <a:latin typeface="Calibri" pitchFamily="34" charset="0"/>
              </a:rPr>
              <a:t>spor salonu binası 1 adet çok amaçlı basketbol, voleybol ve hentbol sahası, 550 kişilik tribün ve protokol tribünü, jimnastik salonu, misafir ve ev sahibi soyunma odaları,  öğretim elemanları odaları ve sınıflar, protokol odası, radyo ve spiker odası, malzeme odalarından oluşmaktadır.</a:t>
            </a:r>
          </a:p>
          <a:p>
            <a:pPr marL="236538" lvl="0" indent="-236538" algn="just">
              <a:buFont typeface="Arial" pitchFamily="34" charset="0"/>
              <a:buChar char="•"/>
            </a:pPr>
            <a:r>
              <a:rPr lang="tr-TR" sz="1600" b="1" dirty="0" smtClean="0">
                <a:latin typeface="Calibri" pitchFamily="34" charset="0"/>
              </a:rPr>
              <a:t> </a:t>
            </a:r>
            <a:r>
              <a:rPr lang="tr-TR" sz="1600" dirty="0" smtClean="0">
                <a:latin typeface="Calibri" pitchFamily="34" charset="0"/>
              </a:rPr>
              <a:t>37,48 </a:t>
            </a:r>
            <a:r>
              <a:rPr lang="tr-TR" sz="1600" dirty="0" smtClean="0">
                <a:latin typeface="Calibri" pitchFamily="34" charset="0"/>
              </a:rPr>
              <a:t>metre açıklığı ile Kırgızistan’da bulunan en geniş açıklıklı çelik çatı imalatı bu proje kapsamında yapılmıştır.</a:t>
            </a:r>
          </a:p>
        </p:txBody>
      </p:sp>
      <p:pic>
        <p:nvPicPr>
          <p:cNvPr id="8" name="4 Resim" descr="IMG_3504.JPG"/>
          <p:cNvPicPr/>
          <p:nvPr/>
        </p:nvPicPr>
        <p:blipFill>
          <a:blip r:embed="rId2" cstate="print"/>
          <a:stretch>
            <a:fillRect/>
          </a:stretch>
        </p:blipFill>
        <p:spPr>
          <a:xfrm>
            <a:off x="4419600" y="2133600"/>
            <a:ext cx="4343400" cy="2286000"/>
          </a:xfrm>
          <a:prstGeom prst="rect">
            <a:avLst/>
          </a:prstGeom>
          <a:noFill/>
          <a:ln>
            <a:noFill/>
          </a:ln>
          <a:effectLst>
            <a:outerShdw blurRad="50800" dist="38100" dir="5400000" algn="t" rotWithShape="0">
              <a:prstClr val="black">
                <a:alpha val="57000"/>
              </a:prstClr>
            </a:outerShdw>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Grafik"/>
          <p:cNvGraphicFramePr/>
          <p:nvPr/>
        </p:nvGraphicFramePr>
        <p:xfrm>
          <a:off x="285720" y="928670"/>
          <a:ext cx="8429684" cy="5000660"/>
        </p:xfrm>
        <a:graphic>
          <a:graphicData uri="http://schemas.openxmlformats.org/drawingml/2006/chart">
            <c:chart xmlns:c="http://schemas.openxmlformats.org/drawingml/2006/chart" xmlns:r="http://schemas.openxmlformats.org/officeDocument/2006/relationships" r:id="rId3"/>
          </a:graphicData>
        </a:graphic>
      </p:graphicFrame>
      <p:sp>
        <p:nvSpPr>
          <p:cNvPr id="8" name="1 Başlık"/>
          <p:cNvSpPr txBox="1">
            <a:spLocks/>
          </p:cNvSpPr>
          <p:nvPr/>
        </p:nvSpPr>
        <p:spPr>
          <a:xfrm>
            <a:off x="457200" y="188640"/>
            <a:ext cx="8305800" cy="57336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tx2">
                    <a:lumMod val="60000"/>
                    <a:lumOff val="40000"/>
                  </a:schemeClr>
                </a:solidFill>
                <a:effectLst/>
                <a:uLnTx/>
                <a:uFillTx/>
                <a:latin typeface="Calibri" pitchFamily="34" charset="0"/>
                <a:ea typeface="+mj-ea"/>
                <a:cs typeface="+mj-cs"/>
              </a:rPr>
              <a:t>FİZİKİ ALANLARIN</a:t>
            </a:r>
            <a:r>
              <a:rPr kumimoji="0" lang="tr-TR" sz="2400" b="1" i="0" u="none" strike="noStrike" kern="1200" cap="none" spc="0" normalizeH="0" noProof="0" dirty="0" smtClean="0">
                <a:ln>
                  <a:noFill/>
                </a:ln>
                <a:solidFill>
                  <a:schemeClr val="tx2">
                    <a:lumMod val="60000"/>
                    <a:lumOff val="40000"/>
                  </a:schemeClr>
                </a:solidFill>
                <a:effectLst/>
                <a:uLnTx/>
                <a:uFillTx/>
                <a:latin typeface="Calibri" pitchFamily="34" charset="0"/>
                <a:ea typeface="+mj-ea"/>
                <a:cs typeface="+mj-cs"/>
              </a:rPr>
              <a:t> KULLANIMI</a:t>
            </a:r>
            <a:endParaRPr kumimoji="0" lang="tr-TR" sz="2400" b="1" i="0" u="none" strike="noStrike" kern="1200" cap="none" spc="0" normalizeH="0" baseline="0" noProof="0" dirty="0" smtClean="0">
              <a:ln>
                <a:noFill/>
              </a:ln>
              <a:solidFill>
                <a:schemeClr val="tx2">
                  <a:lumMod val="60000"/>
                  <a:lumOff val="40000"/>
                </a:schemeClr>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p:cNvSpPr txBox="1">
            <a:spLocks/>
          </p:cNvSpPr>
          <p:nvPr/>
        </p:nvSpPr>
        <p:spPr>
          <a:xfrm>
            <a:off x="457200" y="2209800"/>
            <a:ext cx="8305800" cy="1752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400" b="1" i="0" u="none" strike="noStrike" kern="1200" cap="none" spc="0" normalizeH="0" baseline="0" noProof="0" dirty="0" smtClean="0">
                <a:ln>
                  <a:noFill/>
                </a:ln>
                <a:solidFill>
                  <a:schemeClr val="tx2">
                    <a:lumMod val="60000"/>
                    <a:lumOff val="40000"/>
                  </a:schemeClr>
                </a:solidFill>
                <a:effectLst/>
                <a:uLnTx/>
                <a:uFillTx/>
                <a:latin typeface="Calibri" pitchFamily="34" charset="0"/>
                <a:ea typeface="+mj-ea"/>
                <a:cs typeface="+mj-cs"/>
              </a:rPr>
              <a:t>İLGİNİZE TEŞEKKÜRLER</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2400" b="1" dirty="0" smtClean="0">
              <a:solidFill>
                <a:schemeClr val="tx2">
                  <a:lumMod val="60000"/>
                  <a:lumOff val="40000"/>
                </a:schemeClr>
              </a:solidFill>
              <a:latin typeface="Calibri"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tr-TR" sz="2400" b="1" dirty="0" smtClean="0">
                <a:solidFill>
                  <a:schemeClr val="tx2">
                    <a:lumMod val="60000"/>
                    <a:lumOff val="40000"/>
                  </a:schemeClr>
                </a:solidFill>
                <a:latin typeface="Calibri" pitchFamily="34" charset="0"/>
                <a:ea typeface="+mj-ea"/>
                <a:cs typeface="+mj-cs"/>
              </a:rPr>
              <a:t>b</a:t>
            </a:r>
            <a:r>
              <a:rPr kumimoji="0" lang="tr-TR" sz="2400" b="1" i="0" u="none" strike="noStrike" kern="1200" cap="none" spc="0" normalizeH="0" baseline="0" noProof="0" dirty="0" smtClean="0">
                <a:ln>
                  <a:noFill/>
                </a:ln>
                <a:solidFill>
                  <a:schemeClr val="tx2">
                    <a:lumMod val="60000"/>
                    <a:lumOff val="40000"/>
                  </a:schemeClr>
                </a:solidFill>
                <a:effectLst/>
                <a:uLnTx/>
                <a:uFillTx/>
                <a:latin typeface="Calibri" pitchFamily="34" charset="0"/>
                <a:ea typeface="+mj-ea"/>
                <a:cs typeface="+mj-cs"/>
              </a:rPr>
              <a:t>ilgi.yidb@manas.edu.kg</a:t>
            </a:r>
          </a:p>
        </p:txBody>
      </p:sp>
      <p:grpSp>
        <p:nvGrpSpPr>
          <p:cNvPr id="4" name="12 Grup"/>
          <p:cNvGrpSpPr/>
          <p:nvPr/>
        </p:nvGrpSpPr>
        <p:grpSpPr>
          <a:xfrm>
            <a:off x="90948" y="6248400"/>
            <a:ext cx="8915400" cy="533384"/>
            <a:chOff x="-2071734" y="6181764"/>
            <a:chExt cx="13142188" cy="533384"/>
          </a:xfrm>
          <a:effectLst/>
        </p:grpSpPr>
        <p:pic>
          <p:nvPicPr>
            <p:cNvPr id="5" name="6 Resim" descr="Manas_logo.gif"/>
            <p:cNvPicPr>
              <a:picLocks noChangeAspect="1"/>
            </p:cNvPicPr>
            <p:nvPr/>
          </p:nvPicPr>
          <p:blipFill>
            <a:blip r:embed="rId3" cstate="print"/>
            <a:stretch>
              <a:fillRect/>
            </a:stretch>
          </p:blipFill>
          <p:spPr>
            <a:xfrm>
              <a:off x="4324368" y="6181764"/>
              <a:ext cx="319070" cy="319070"/>
            </a:xfrm>
            <a:prstGeom prst="rect">
              <a:avLst/>
            </a:prstGeom>
            <a:ln>
              <a:noFill/>
            </a:ln>
            <a:effectLst/>
          </p:spPr>
        </p:pic>
        <p:sp>
          <p:nvSpPr>
            <p:cNvPr id="6" name="11 Dikdörtgen"/>
            <p:cNvSpPr/>
            <p:nvPr/>
          </p:nvSpPr>
          <p:spPr>
            <a:xfrm>
              <a:off x="-2071734" y="6468927"/>
              <a:ext cx="13142188" cy="246221"/>
            </a:xfrm>
            <a:prstGeom prst="rect">
              <a:avLst/>
            </a:prstGeom>
            <a:noFill/>
          </p:spPr>
          <p:txBody>
            <a:bodyPr wrap="square" lIns="91440" tIns="45720" rIns="91440" bIns="45720">
              <a:spAutoFit/>
            </a:bodyPr>
            <a:lstStyle/>
            <a:p>
              <a:pPr algn="ctr"/>
              <a:r>
                <a:rPr lang="tr-TR" sz="1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YAPI İŞLERİ DAİRESİ BAŞKANLIĞI</a:t>
              </a:r>
              <a:endParaRPr lang="tr-TR" sz="1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228600"/>
            <a:ext cx="8763000" cy="6400800"/>
          </a:xfrm>
        </p:spPr>
        <p:txBody>
          <a:bodyPr>
            <a:noAutofit/>
          </a:bodyPr>
          <a:lstStyle/>
          <a:p>
            <a:pPr marL="0" indent="0" algn="just">
              <a:buNone/>
            </a:pPr>
            <a:r>
              <a:rPr lang="tr-TR" sz="1300" b="1" dirty="0" smtClean="0">
                <a:latin typeface="Calibri" pitchFamily="34" charset="0"/>
              </a:rPr>
              <a:t>GÖREV </a:t>
            </a:r>
            <a:r>
              <a:rPr lang="tr-TR" sz="1300" b="1" dirty="0">
                <a:latin typeface="Calibri" pitchFamily="34" charset="0"/>
              </a:rPr>
              <a:t>VE </a:t>
            </a:r>
            <a:r>
              <a:rPr lang="tr-TR" sz="1300" b="1" dirty="0" smtClean="0">
                <a:latin typeface="Calibri" pitchFamily="34" charset="0"/>
              </a:rPr>
              <a:t>SORUMLULUKLARIMIZ</a:t>
            </a:r>
          </a:p>
          <a:p>
            <a:pPr marL="457200" indent="-236538" algn="just"/>
            <a:r>
              <a:rPr lang="tr-TR" sz="1300" dirty="0" smtClean="0">
                <a:latin typeface="Calibri" pitchFamily="34" charset="0"/>
              </a:rPr>
              <a:t>Üniversite </a:t>
            </a:r>
            <a:r>
              <a:rPr lang="tr-TR" sz="1300" dirty="0">
                <a:latin typeface="Calibri" pitchFamily="34" charset="0"/>
              </a:rPr>
              <a:t>bina ve tesislerinin projelendirme çalışmalarını koordine etmek ve tamamlanmasını sağlamak</a:t>
            </a:r>
            <a:r>
              <a:rPr lang="tr-TR" sz="1300" dirty="0" smtClean="0">
                <a:latin typeface="Calibri" pitchFamily="34" charset="0"/>
              </a:rPr>
              <a:t>.</a:t>
            </a:r>
          </a:p>
          <a:p>
            <a:pPr marL="457200" indent="-236538" algn="just"/>
            <a:r>
              <a:rPr lang="tr-TR" sz="1300" dirty="0" smtClean="0">
                <a:latin typeface="Calibri" pitchFamily="34" charset="0"/>
              </a:rPr>
              <a:t>İhale </a:t>
            </a:r>
            <a:r>
              <a:rPr lang="tr-TR" sz="1300" dirty="0">
                <a:latin typeface="Calibri" pitchFamily="34" charset="0"/>
              </a:rPr>
              <a:t>dosyalarını hazırlamak, yapım ve onarımla ilgili ihaleleri yürütmek ve sonuçlandırmak</a:t>
            </a:r>
            <a:r>
              <a:rPr lang="tr-TR" sz="1300" dirty="0" smtClean="0">
                <a:latin typeface="Calibri" pitchFamily="34" charset="0"/>
              </a:rPr>
              <a:t>.</a:t>
            </a:r>
          </a:p>
          <a:p>
            <a:pPr marL="457200" indent="-236538" algn="just"/>
            <a:r>
              <a:rPr lang="tr-TR" sz="1300" dirty="0" smtClean="0">
                <a:latin typeface="Calibri" pitchFamily="34" charset="0"/>
              </a:rPr>
              <a:t>İhale </a:t>
            </a:r>
            <a:r>
              <a:rPr lang="tr-TR" sz="1300" dirty="0">
                <a:latin typeface="Calibri" pitchFamily="34" charset="0"/>
              </a:rPr>
              <a:t>edilen işlerin teknik kontrollüğünü yapmak, </a:t>
            </a:r>
            <a:r>
              <a:rPr lang="tr-TR" sz="1300" dirty="0" smtClean="0">
                <a:latin typeface="Calibri" pitchFamily="34" charset="0"/>
              </a:rPr>
              <a:t>hakedişlerini </a:t>
            </a:r>
            <a:r>
              <a:rPr lang="tr-TR" sz="1300" dirty="0">
                <a:latin typeface="Calibri" pitchFamily="34" charset="0"/>
              </a:rPr>
              <a:t>düzenlemek, biten işlerin kabul işlemlerini tamamlamak</a:t>
            </a:r>
            <a:r>
              <a:rPr lang="tr-TR" sz="1300" dirty="0" smtClean="0">
                <a:latin typeface="Calibri" pitchFamily="34" charset="0"/>
              </a:rPr>
              <a:t>.</a:t>
            </a:r>
          </a:p>
          <a:p>
            <a:pPr marL="457200" indent="-236538" algn="just"/>
            <a:r>
              <a:rPr lang="tr-TR" sz="1300" dirty="0" smtClean="0">
                <a:latin typeface="Calibri" pitchFamily="34" charset="0"/>
              </a:rPr>
              <a:t>Kullanıma </a:t>
            </a:r>
            <a:r>
              <a:rPr lang="tr-TR" sz="1300" dirty="0">
                <a:latin typeface="Calibri" pitchFamily="34" charset="0"/>
              </a:rPr>
              <a:t>açılmış bina ve tesislerin bakım, onarım ve tadilat işlerini yürütmek</a:t>
            </a:r>
            <a:r>
              <a:rPr lang="tr-TR" sz="1300" dirty="0" smtClean="0">
                <a:latin typeface="Calibri" pitchFamily="34" charset="0"/>
              </a:rPr>
              <a:t>.</a:t>
            </a:r>
          </a:p>
          <a:p>
            <a:pPr marL="457200" indent="-236538" algn="just"/>
            <a:r>
              <a:rPr lang="tr-TR" sz="1300" dirty="0" smtClean="0">
                <a:latin typeface="Calibri" pitchFamily="34" charset="0"/>
              </a:rPr>
              <a:t>Teknik </a:t>
            </a:r>
            <a:r>
              <a:rPr lang="tr-TR" sz="1300" dirty="0">
                <a:latin typeface="Calibri" pitchFamily="34" charset="0"/>
              </a:rPr>
              <a:t>inceleme, rapor ve projelendirme gerektiren her türlü işin fizibilite raporlarını hazırlamak</a:t>
            </a:r>
            <a:r>
              <a:rPr lang="tr-TR" sz="1300" dirty="0" smtClean="0">
                <a:latin typeface="Calibri" pitchFamily="34" charset="0"/>
              </a:rPr>
              <a:t>.</a:t>
            </a:r>
          </a:p>
          <a:p>
            <a:pPr marL="457200" indent="-236538" algn="just"/>
            <a:r>
              <a:rPr lang="tr-TR" sz="1300" dirty="0" smtClean="0">
                <a:latin typeface="Calibri" pitchFamily="34" charset="0"/>
              </a:rPr>
              <a:t>Üniversitenin </a:t>
            </a:r>
            <a:r>
              <a:rPr lang="tr-TR" sz="1300" dirty="0">
                <a:latin typeface="Calibri" pitchFamily="34" charset="0"/>
              </a:rPr>
              <a:t>su, kanalizasyon, elektrik, haberleşme, ısınma vb. ihtiyaçlarının kesintisiz olarak sağlanmasına yönelik çalışmaları yürütmek</a:t>
            </a:r>
            <a:r>
              <a:rPr lang="tr-TR" sz="1300" dirty="0" smtClean="0">
                <a:latin typeface="Calibri" pitchFamily="34" charset="0"/>
              </a:rPr>
              <a:t>.</a:t>
            </a:r>
          </a:p>
          <a:p>
            <a:pPr marL="457200" indent="-236538" algn="just"/>
            <a:r>
              <a:rPr lang="tr-TR" sz="1300" dirty="0" smtClean="0">
                <a:latin typeface="Calibri" pitchFamily="34" charset="0"/>
              </a:rPr>
              <a:t>Üniversite </a:t>
            </a:r>
            <a:r>
              <a:rPr lang="tr-TR" sz="1300" dirty="0">
                <a:latin typeface="Calibri" pitchFamily="34" charset="0"/>
              </a:rPr>
              <a:t>yatırım programı ile ilgili inşaat yatırım bütçesini hazırlamak</a:t>
            </a:r>
            <a:r>
              <a:rPr lang="tr-TR" sz="1300" dirty="0" smtClean="0">
                <a:latin typeface="Calibri" pitchFamily="34" charset="0"/>
              </a:rPr>
              <a:t>.</a:t>
            </a:r>
          </a:p>
          <a:p>
            <a:pPr marL="0" indent="0" algn="just">
              <a:buNone/>
            </a:pPr>
            <a:r>
              <a:rPr lang="tr-TR" sz="1300" b="1" dirty="0" smtClean="0">
                <a:latin typeface="Calibri" pitchFamily="34" charset="0"/>
              </a:rPr>
              <a:t>KURUM </a:t>
            </a:r>
            <a:r>
              <a:rPr lang="tr-TR" sz="1300" b="1" dirty="0">
                <a:latin typeface="Calibri" pitchFamily="34" charset="0"/>
              </a:rPr>
              <a:t>İÇİ ORTAK </a:t>
            </a:r>
            <a:r>
              <a:rPr lang="tr-TR" sz="1300" b="1" dirty="0" smtClean="0">
                <a:latin typeface="Calibri" pitchFamily="34" charset="0"/>
              </a:rPr>
              <a:t>ÇALIŞMALAR</a:t>
            </a:r>
          </a:p>
          <a:p>
            <a:pPr marL="457200" indent="-236538" algn="just"/>
            <a:r>
              <a:rPr lang="tr-TR" sz="1300" dirty="0" smtClean="0">
                <a:latin typeface="Calibri" pitchFamily="34" charset="0"/>
              </a:rPr>
              <a:t>Akademik </a:t>
            </a:r>
            <a:r>
              <a:rPr lang="tr-TR" sz="1300" dirty="0">
                <a:latin typeface="Calibri" pitchFamily="34" charset="0"/>
              </a:rPr>
              <a:t>ve İdari Birimler tarafından talep edilen bakım-onarım ve tadilat hizmetlerinin sağlanması ve temin yönteminin belirlenmesi konularında Destek Hizmetleri Dairesi Başkanlığı ile</a:t>
            </a:r>
            <a:r>
              <a:rPr lang="tr-TR" sz="1300" dirty="0" smtClean="0">
                <a:latin typeface="Calibri" pitchFamily="34" charset="0"/>
              </a:rPr>
              <a:t>,</a:t>
            </a:r>
          </a:p>
          <a:p>
            <a:pPr marL="457200" indent="-236538" algn="just"/>
            <a:r>
              <a:rPr lang="tr-TR" sz="1300" dirty="0" smtClean="0">
                <a:latin typeface="Calibri" pitchFamily="34" charset="0"/>
              </a:rPr>
              <a:t>Hakedişlerin </a:t>
            </a:r>
            <a:r>
              <a:rPr lang="tr-TR" sz="1300" dirty="0">
                <a:latin typeface="Calibri" pitchFamily="34" charset="0"/>
              </a:rPr>
              <a:t>kontrolleri ve yapılan ödemelerin uygunluğunun sağlanması konusunda Strateji Dairesi Başkanlığı ile</a:t>
            </a:r>
            <a:r>
              <a:rPr lang="tr-TR" sz="1300" dirty="0" smtClean="0">
                <a:latin typeface="Calibri" pitchFamily="34" charset="0"/>
              </a:rPr>
              <a:t>,</a:t>
            </a:r>
          </a:p>
          <a:p>
            <a:pPr marL="457200" indent="-236538" algn="just"/>
            <a:r>
              <a:rPr lang="tr-TR" sz="1300" dirty="0" smtClean="0">
                <a:latin typeface="Calibri" pitchFamily="34" charset="0"/>
              </a:rPr>
              <a:t>Yeni </a:t>
            </a:r>
            <a:r>
              <a:rPr lang="tr-TR" sz="1300" dirty="0">
                <a:latin typeface="Calibri" pitchFamily="34" charset="0"/>
              </a:rPr>
              <a:t>projelerin hazırlanması aşamasında birim yetkilileri ile ihtiyaçların ve bunlara uygun ön projelerin belirlenmesi ve birimlerce talep edilen ihtiyaçların daha faydalı ve </a:t>
            </a:r>
            <a:r>
              <a:rPr lang="tr-TR" sz="1300" dirty="0" smtClean="0">
                <a:latin typeface="Calibri" pitchFamily="34" charset="0"/>
              </a:rPr>
              <a:t>uygulanabilir olmalarının </a:t>
            </a:r>
            <a:r>
              <a:rPr lang="tr-TR" sz="1300" dirty="0">
                <a:latin typeface="Calibri" pitchFamily="34" charset="0"/>
              </a:rPr>
              <a:t>sağlanması konularında tüm akademik ve idari birimler ile birlikte çalışmalar yürütülmektedir</a:t>
            </a:r>
            <a:r>
              <a:rPr lang="tr-TR" sz="1300" dirty="0" smtClean="0">
                <a:latin typeface="Calibri" pitchFamily="34" charset="0"/>
              </a:rPr>
              <a:t>.</a:t>
            </a:r>
          </a:p>
          <a:p>
            <a:pPr marL="0" indent="0" algn="just">
              <a:buNone/>
            </a:pPr>
            <a:r>
              <a:rPr lang="tr-TR" sz="1300" b="1" dirty="0" smtClean="0">
                <a:latin typeface="Calibri" pitchFamily="34" charset="0"/>
              </a:rPr>
              <a:t>KURUM </a:t>
            </a:r>
            <a:r>
              <a:rPr lang="tr-TR" sz="1300" b="1" dirty="0">
                <a:latin typeface="Calibri" pitchFamily="34" charset="0"/>
              </a:rPr>
              <a:t>DIŞI YAPILAN İŞ </a:t>
            </a:r>
            <a:r>
              <a:rPr lang="tr-TR" sz="1300" b="1" dirty="0" smtClean="0">
                <a:latin typeface="Calibri" pitchFamily="34" charset="0"/>
              </a:rPr>
              <a:t>BİRLİKLERİ</a:t>
            </a:r>
          </a:p>
          <a:p>
            <a:pPr marL="457200" indent="-236538" algn="just"/>
            <a:r>
              <a:rPr lang="tr-TR" sz="1300" dirty="0" smtClean="0">
                <a:latin typeface="Calibri" pitchFamily="34" charset="0"/>
              </a:rPr>
              <a:t>Yapım</a:t>
            </a:r>
            <a:r>
              <a:rPr lang="tr-TR" sz="1300" dirty="0">
                <a:latin typeface="Calibri" pitchFamily="34" charset="0"/>
              </a:rPr>
              <a:t>, onarım, tadilat ve proje işleri ihalelerimizi alan tüm firmaların kontrollük işleri ve yönlendirilmeleri konularında Yüklenici Firmalar ile</a:t>
            </a:r>
            <a:r>
              <a:rPr lang="tr-TR" sz="1300" dirty="0" smtClean="0">
                <a:latin typeface="Calibri" pitchFamily="34" charset="0"/>
              </a:rPr>
              <a:t>,</a:t>
            </a:r>
          </a:p>
          <a:p>
            <a:pPr marL="457200" indent="-236538" algn="just"/>
            <a:r>
              <a:rPr lang="tr-TR" sz="1300" dirty="0" smtClean="0">
                <a:latin typeface="Calibri" pitchFamily="34" charset="0"/>
              </a:rPr>
              <a:t>İnşaat </a:t>
            </a:r>
            <a:r>
              <a:rPr lang="tr-TR" sz="1300" dirty="0">
                <a:latin typeface="Calibri" pitchFamily="34" charset="0"/>
              </a:rPr>
              <a:t>izinlerinin alınması, yapım işlerinin kontrolleri ve devlet tesliminin yapılması konularında K.C. İnşaat Mimarlık Denetleme Kurulu (GASN) ile</a:t>
            </a:r>
            <a:r>
              <a:rPr lang="tr-TR" sz="1300" dirty="0" smtClean="0">
                <a:latin typeface="Calibri" pitchFamily="34" charset="0"/>
              </a:rPr>
              <a:t>,</a:t>
            </a:r>
          </a:p>
          <a:p>
            <a:pPr marL="457200" indent="-236538" algn="just"/>
            <a:r>
              <a:rPr lang="tr-TR" sz="1300" dirty="0" smtClean="0">
                <a:latin typeface="Calibri" pitchFamily="34" charset="0"/>
              </a:rPr>
              <a:t>Hazırlanan </a:t>
            </a:r>
            <a:r>
              <a:rPr lang="tr-TR" sz="1300" dirty="0">
                <a:latin typeface="Calibri" pitchFamily="34" charset="0"/>
              </a:rPr>
              <a:t>projelerin K.C. standart ve inşaat kanunlarına uygunluğunun sağlanması konularında K.C. Devlet Mimari ve İnşaat Acentası Ekspert Kurumu ile</a:t>
            </a:r>
            <a:r>
              <a:rPr lang="tr-TR" sz="1300" dirty="0" smtClean="0">
                <a:latin typeface="Calibri" pitchFamily="34" charset="0"/>
              </a:rPr>
              <a:t>,</a:t>
            </a:r>
          </a:p>
          <a:p>
            <a:pPr marL="457200" indent="-236538" algn="just"/>
            <a:r>
              <a:rPr lang="tr-TR" sz="1300" dirty="0" smtClean="0">
                <a:latin typeface="Calibri" pitchFamily="34" charset="0"/>
              </a:rPr>
              <a:t>Kampüs </a:t>
            </a:r>
            <a:r>
              <a:rPr lang="tr-TR" sz="1300" dirty="0">
                <a:latin typeface="Calibri" pitchFamily="34" charset="0"/>
              </a:rPr>
              <a:t>alanları sınırları ve yeni yapılan inşaatların vaziyet planı ile uygunlukları konularında Bişkek Büyükşehir Belediyesi Baş Mimarlık Kurumu ile</a:t>
            </a:r>
            <a:r>
              <a:rPr lang="tr-TR" sz="1300" dirty="0" smtClean="0">
                <a:latin typeface="Calibri" pitchFamily="34" charset="0"/>
              </a:rPr>
              <a:t>,</a:t>
            </a:r>
          </a:p>
          <a:p>
            <a:pPr marL="457200" indent="-236538" algn="just"/>
            <a:r>
              <a:rPr lang="tr-TR" sz="1300" dirty="0" smtClean="0">
                <a:latin typeface="Calibri" pitchFamily="34" charset="0"/>
              </a:rPr>
              <a:t>Su </a:t>
            </a:r>
            <a:r>
              <a:rPr lang="tr-TR" sz="1300" dirty="0">
                <a:latin typeface="Calibri" pitchFamily="34" charset="0"/>
              </a:rPr>
              <a:t>ve kanalizasyon işlerinde Devlet Vodakanal Kurumuyla, elektrik işlerinde K.C. Milli Elektrik Hatları, Elektrik İstasyonlar Şirketi, Sever Elektrik Şirketi ve Devlet Enerji Müfettişliği ile</a:t>
            </a:r>
            <a:r>
              <a:rPr lang="tr-TR" sz="1300" dirty="0" smtClean="0">
                <a:latin typeface="Calibri" pitchFamily="34" charset="0"/>
              </a:rPr>
              <a:t>,</a:t>
            </a:r>
          </a:p>
          <a:p>
            <a:pPr marL="457200" indent="-236538" algn="just"/>
            <a:r>
              <a:rPr lang="tr-TR" sz="1300" dirty="0" smtClean="0">
                <a:latin typeface="Calibri" pitchFamily="34" charset="0"/>
              </a:rPr>
              <a:t>Yangın</a:t>
            </a:r>
            <a:r>
              <a:rPr lang="tr-TR" sz="1300" dirty="0">
                <a:latin typeface="Calibri" pitchFamily="34" charset="0"/>
              </a:rPr>
              <a:t>, yangına karşı tedbirler ve denetimleri konusunda Devlet İtfaiye Kurumu Müfettişliği ile, birlikte çalışmalar yürütülmektedir</a:t>
            </a:r>
            <a:r>
              <a:rPr lang="tr-TR" sz="1300" dirty="0" smtClean="0">
                <a:latin typeface="Calibri" pitchFamily="34" charset="0"/>
              </a:rPr>
              <a:t>.</a:t>
            </a:r>
            <a:endParaRPr lang="tr-TR" sz="1300" dirty="0">
              <a:latin typeface="Calibri" pitchFamily="34" charset="0"/>
            </a:endParaRPr>
          </a:p>
        </p:txBody>
      </p:sp>
    </p:spTree>
    <p:extLst>
      <p:ext uri="{BB962C8B-B14F-4D97-AF65-F5344CB8AC3E}">
        <p14:creationId xmlns="" xmlns:p14="http://schemas.microsoft.com/office/powerpoint/2010/main" val="378671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57200"/>
            <a:ext cx="8229600" cy="715962"/>
          </a:xfrm>
        </p:spPr>
        <p:txBody>
          <a:bodyPr>
            <a:noAutofit/>
          </a:bodyPr>
          <a:lstStyle/>
          <a:p>
            <a:r>
              <a:rPr lang="tr-TR" sz="2400" b="1" dirty="0" smtClean="0">
                <a:solidFill>
                  <a:schemeClr val="tx2">
                    <a:lumMod val="60000"/>
                    <a:lumOff val="40000"/>
                  </a:schemeClr>
                </a:solidFill>
                <a:latin typeface="Calibri" pitchFamily="34" charset="0"/>
              </a:rPr>
              <a:t>YAPI İŞLERİ DAİRESİ BAŞKANLIĞI</a:t>
            </a:r>
            <a:br>
              <a:rPr lang="tr-TR" sz="2400" b="1" dirty="0" smtClean="0">
                <a:solidFill>
                  <a:schemeClr val="tx2">
                    <a:lumMod val="60000"/>
                    <a:lumOff val="40000"/>
                  </a:schemeClr>
                </a:solidFill>
                <a:latin typeface="Calibri" pitchFamily="34" charset="0"/>
              </a:rPr>
            </a:br>
            <a:r>
              <a:rPr lang="tr-TR" sz="2400" b="1" dirty="0" smtClean="0">
                <a:solidFill>
                  <a:schemeClr val="tx2">
                    <a:lumMod val="60000"/>
                    <a:lumOff val="40000"/>
                  </a:schemeClr>
                </a:solidFill>
                <a:latin typeface="Calibri" pitchFamily="34" charset="0"/>
              </a:rPr>
              <a:t>TEŞKİLAT </a:t>
            </a:r>
            <a:r>
              <a:rPr lang="tr-TR" sz="2400" b="1" dirty="0" smtClean="0">
                <a:solidFill>
                  <a:schemeClr val="tx2">
                    <a:lumMod val="60000"/>
                    <a:lumOff val="40000"/>
                  </a:schemeClr>
                </a:solidFill>
                <a:latin typeface="Calibri" pitchFamily="34" charset="0"/>
              </a:rPr>
              <a:t>ŞEMASI</a:t>
            </a:r>
            <a:endParaRPr lang="tr-TR" sz="2400" b="1" dirty="0">
              <a:solidFill>
                <a:schemeClr val="tx2">
                  <a:lumMod val="60000"/>
                  <a:lumOff val="40000"/>
                </a:schemeClr>
              </a:solidFill>
              <a:latin typeface="Calibri" pitchFamily="34" charset="0"/>
            </a:endParaRPr>
          </a:p>
        </p:txBody>
      </p:sp>
      <p:pic>
        <p:nvPicPr>
          <p:cNvPr id="4" name="Resim 3"/>
          <p:cNvPicPr>
            <a:picLocks noChangeAspect="1"/>
          </p:cNvPicPr>
          <p:nvPr/>
        </p:nvPicPr>
        <p:blipFill>
          <a:blip r:embed="rId2" cstate="print"/>
          <a:stretch>
            <a:fillRect/>
          </a:stretch>
        </p:blipFill>
        <p:spPr>
          <a:xfrm>
            <a:off x="2271882" y="2636456"/>
            <a:ext cx="4600236" cy="3078544"/>
          </a:xfrm>
          <a:prstGeom prst="rect">
            <a:avLst/>
          </a:prstGeom>
        </p:spPr>
      </p:pic>
      <p:pic>
        <p:nvPicPr>
          <p:cNvPr id="8" name="Resim 7"/>
          <p:cNvPicPr>
            <a:picLocks noChangeAspect="1"/>
          </p:cNvPicPr>
          <p:nvPr/>
        </p:nvPicPr>
        <p:blipFill>
          <a:blip r:embed="rId3" cstate="print"/>
          <a:stretch>
            <a:fillRect/>
          </a:stretch>
        </p:blipFill>
        <p:spPr>
          <a:xfrm>
            <a:off x="3148012" y="1551419"/>
            <a:ext cx="2847975" cy="1162050"/>
          </a:xfrm>
          <a:prstGeom prst="rect">
            <a:avLst/>
          </a:prstGeom>
        </p:spPr>
      </p:pic>
      <p:pic>
        <p:nvPicPr>
          <p:cNvPr id="9" name="Resim 8"/>
          <p:cNvPicPr>
            <a:picLocks noChangeAspect="1"/>
          </p:cNvPicPr>
          <p:nvPr/>
        </p:nvPicPr>
        <p:blipFill>
          <a:blip r:embed="rId4" cstate="print"/>
          <a:stretch>
            <a:fillRect/>
          </a:stretch>
        </p:blipFill>
        <p:spPr>
          <a:xfrm>
            <a:off x="6458744" y="3337528"/>
            <a:ext cx="2486509" cy="971550"/>
          </a:xfrm>
          <a:prstGeom prst="rect">
            <a:avLst/>
          </a:prstGeom>
        </p:spPr>
      </p:pic>
      <p:pic>
        <p:nvPicPr>
          <p:cNvPr id="10" name="Resim 9"/>
          <p:cNvPicPr>
            <a:picLocks noChangeAspect="1"/>
          </p:cNvPicPr>
          <p:nvPr/>
        </p:nvPicPr>
        <p:blipFill>
          <a:blip r:embed="rId5" cstate="print"/>
          <a:stretch>
            <a:fillRect/>
          </a:stretch>
        </p:blipFill>
        <p:spPr>
          <a:xfrm>
            <a:off x="155558" y="3337529"/>
            <a:ext cx="2464738" cy="971550"/>
          </a:xfrm>
          <a:prstGeom prst="rect">
            <a:avLst/>
          </a:prstGeom>
        </p:spPr>
      </p:pic>
    </p:spTree>
    <p:extLst>
      <p:ext uri="{BB962C8B-B14F-4D97-AF65-F5344CB8AC3E}">
        <p14:creationId xmlns="" xmlns:p14="http://schemas.microsoft.com/office/powerpoint/2010/main" val="3013411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1278" y="609600"/>
            <a:ext cx="8229600" cy="776286"/>
          </a:xfrm>
        </p:spPr>
        <p:txBody>
          <a:bodyPr>
            <a:noAutofit/>
          </a:bodyPr>
          <a:lstStyle/>
          <a:p>
            <a:r>
              <a:rPr lang="tr-TR" sz="2400" b="1" dirty="0" smtClean="0">
                <a:solidFill>
                  <a:schemeClr val="tx2">
                    <a:lumMod val="60000"/>
                    <a:lumOff val="40000"/>
                  </a:schemeClr>
                </a:solidFill>
                <a:latin typeface="Calibri" pitchFamily="34" charset="0"/>
              </a:rPr>
              <a:t>YAPI İŞLERİ DAİRESİ </a:t>
            </a:r>
            <a:r>
              <a:rPr lang="tr-TR" sz="2400" b="1" dirty="0" smtClean="0">
                <a:solidFill>
                  <a:schemeClr val="tx2">
                    <a:lumMod val="60000"/>
                    <a:lumOff val="40000"/>
                  </a:schemeClr>
                </a:solidFill>
                <a:latin typeface="Calibri" pitchFamily="34" charset="0"/>
              </a:rPr>
              <a:t>BAŞKANLIĞI</a:t>
            </a:r>
            <a:br>
              <a:rPr lang="tr-TR" sz="2400" b="1" dirty="0" smtClean="0">
                <a:solidFill>
                  <a:schemeClr val="tx2">
                    <a:lumMod val="60000"/>
                    <a:lumOff val="40000"/>
                  </a:schemeClr>
                </a:solidFill>
                <a:latin typeface="Calibri" pitchFamily="34" charset="0"/>
              </a:rPr>
            </a:br>
            <a:r>
              <a:rPr lang="tr-TR" sz="2400" b="1" dirty="0" smtClean="0">
                <a:solidFill>
                  <a:schemeClr val="tx2">
                    <a:lumMod val="60000"/>
                    <a:lumOff val="40000"/>
                  </a:schemeClr>
                </a:solidFill>
                <a:latin typeface="Calibri" pitchFamily="34" charset="0"/>
              </a:rPr>
              <a:t>FAALİYET </a:t>
            </a:r>
            <a:r>
              <a:rPr lang="tr-TR" sz="2400" b="1" dirty="0" smtClean="0">
                <a:solidFill>
                  <a:schemeClr val="tx2">
                    <a:lumMod val="60000"/>
                    <a:lumOff val="40000"/>
                  </a:schemeClr>
                </a:solidFill>
                <a:latin typeface="Calibri" pitchFamily="34" charset="0"/>
              </a:rPr>
              <a:t>ALANLARI</a:t>
            </a:r>
            <a:endParaRPr lang="tr-TR" sz="2400" b="1" dirty="0">
              <a:solidFill>
                <a:schemeClr val="tx2">
                  <a:lumMod val="60000"/>
                  <a:lumOff val="40000"/>
                </a:schemeClr>
              </a:solidFill>
              <a:latin typeface="Calibri" pitchFamily="34" charset="0"/>
            </a:endParaRPr>
          </a:p>
        </p:txBody>
      </p:sp>
      <p:sp>
        <p:nvSpPr>
          <p:cNvPr id="3" name="İçerik Yer Tutucusu 2"/>
          <p:cNvSpPr>
            <a:spLocks noGrp="1"/>
          </p:cNvSpPr>
          <p:nvPr>
            <p:ph idx="1"/>
          </p:nvPr>
        </p:nvSpPr>
        <p:spPr>
          <a:xfrm>
            <a:off x="457200" y="1600201"/>
            <a:ext cx="8229600" cy="4495800"/>
          </a:xfrm>
        </p:spPr>
        <p:txBody>
          <a:bodyPr>
            <a:noAutofit/>
          </a:bodyPr>
          <a:lstStyle/>
          <a:p>
            <a:pPr marL="236538" indent="-236538"/>
            <a:r>
              <a:rPr lang="tr-TR" sz="1800" dirty="0" smtClean="0">
                <a:latin typeface="Calibri" pitchFamily="34" charset="0"/>
              </a:rPr>
              <a:t>Üniversite </a:t>
            </a:r>
            <a:r>
              <a:rPr lang="tr-TR" sz="1800" dirty="0">
                <a:latin typeface="Calibri" pitchFamily="34" charset="0"/>
              </a:rPr>
              <a:t>bina ve tesislerinin projelendirme çalışmalarını koordine etmek ve tamamlanmasını sağlamak</a:t>
            </a:r>
            <a:r>
              <a:rPr lang="tr-TR" sz="1800" dirty="0" smtClean="0">
                <a:latin typeface="Calibri" pitchFamily="34" charset="0"/>
              </a:rPr>
              <a:t>.</a:t>
            </a:r>
          </a:p>
          <a:p>
            <a:pPr marL="236538" indent="-236538"/>
            <a:r>
              <a:rPr lang="tr-TR" sz="1800" dirty="0" smtClean="0">
                <a:latin typeface="Calibri" pitchFamily="34" charset="0"/>
              </a:rPr>
              <a:t>İhale dosyalarını hazırlamak, yapım ve onarımla ilgili ihaleleri yürütmek ve sonuçlandırmak. </a:t>
            </a:r>
            <a:endParaRPr lang="tr-TR" sz="1800" dirty="0" smtClean="0">
              <a:latin typeface="Calibri" pitchFamily="34" charset="0"/>
            </a:endParaRPr>
          </a:p>
          <a:p>
            <a:pPr marL="236538" indent="-236538"/>
            <a:r>
              <a:rPr lang="tr-TR" sz="1800" dirty="0" smtClean="0">
                <a:latin typeface="Calibri" pitchFamily="34" charset="0"/>
              </a:rPr>
              <a:t>İhale edilen işlerin teknik kontrollüğünü yapmak, hak edişlerini düzenlemek, biten işlerin kabul işlemlerini tamamlamak. </a:t>
            </a:r>
            <a:endParaRPr lang="tr-TR" sz="1800" dirty="0" smtClean="0">
              <a:latin typeface="Calibri" pitchFamily="34" charset="0"/>
            </a:endParaRPr>
          </a:p>
          <a:p>
            <a:pPr marL="236538" indent="-236538"/>
            <a:r>
              <a:rPr lang="tr-TR" sz="1800" dirty="0" smtClean="0">
                <a:latin typeface="Calibri" pitchFamily="34" charset="0"/>
              </a:rPr>
              <a:t>Kullanıma açılmış bina ve tesislerin bakım, onarım ve tadilat işlerini yürütmek. </a:t>
            </a:r>
            <a:endParaRPr lang="tr-TR" sz="1800" dirty="0" smtClean="0">
              <a:latin typeface="Calibri" pitchFamily="34" charset="0"/>
            </a:endParaRPr>
          </a:p>
          <a:p>
            <a:pPr marL="236538" indent="-236538"/>
            <a:r>
              <a:rPr lang="tr-TR" sz="1800" dirty="0" smtClean="0">
                <a:latin typeface="Calibri" pitchFamily="34" charset="0"/>
              </a:rPr>
              <a:t>Teknik inceleme, rapor ve projelendirme gerektiren her türlü işin fizibilite raporlarını hazırlamak</a:t>
            </a:r>
            <a:r>
              <a:rPr lang="tr-TR" sz="1800" dirty="0" smtClean="0">
                <a:latin typeface="Calibri" pitchFamily="34" charset="0"/>
              </a:rPr>
              <a:t>.</a:t>
            </a:r>
          </a:p>
          <a:p>
            <a:pPr marL="236538" indent="-236538"/>
            <a:r>
              <a:rPr lang="tr-TR" sz="1800" dirty="0" smtClean="0">
                <a:latin typeface="Calibri" pitchFamily="34" charset="0"/>
              </a:rPr>
              <a:t>Üniversitenin su, kanalizasyon, elektrik, haberleşme, ısınma vb. ihtiyaçlarının kesintisiz olarak sağlanmasına yönelik çalışmaları yürütmek</a:t>
            </a:r>
            <a:r>
              <a:rPr lang="tr-TR" sz="1800" dirty="0" smtClean="0">
                <a:latin typeface="Calibri" pitchFamily="34" charset="0"/>
              </a:rPr>
              <a:t>.</a:t>
            </a:r>
          </a:p>
          <a:p>
            <a:pPr marL="236538" indent="-236538"/>
            <a:r>
              <a:rPr lang="tr-TR" sz="1800" dirty="0" smtClean="0">
                <a:latin typeface="Calibri" pitchFamily="34" charset="0"/>
              </a:rPr>
              <a:t>Üniversite yatırım programı ile ilgili inşaat yatırım bütçesini hazırlamak</a:t>
            </a:r>
            <a:r>
              <a:rPr lang="tr-TR" sz="1800" dirty="0" smtClean="0">
                <a:latin typeface="Calibri" pitchFamily="34" charset="0"/>
              </a:rPr>
              <a:t>.</a:t>
            </a:r>
          </a:p>
          <a:p>
            <a:pPr marL="236538" indent="-236538"/>
            <a:endParaRPr lang="tr-TR" sz="1800" dirty="0">
              <a:latin typeface="Calibri" pitchFamily="34" charset="0"/>
            </a:endParaRPr>
          </a:p>
        </p:txBody>
      </p:sp>
    </p:spTree>
    <p:extLst>
      <p:ext uri="{BB962C8B-B14F-4D97-AF65-F5344CB8AC3E}">
        <p14:creationId xmlns="" xmlns:p14="http://schemas.microsoft.com/office/powerpoint/2010/main" val="230674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188640"/>
            <a:ext cx="8305800" cy="954360"/>
          </a:xfrm>
        </p:spPr>
        <p:txBody>
          <a:bodyPr>
            <a:noAutofit/>
          </a:bodyPr>
          <a:lstStyle/>
          <a:p>
            <a:pPr algn="ctr"/>
            <a:r>
              <a:rPr lang="tr-TR" sz="2400" dirty="0" smtClean="0">
                <a:solidFill>
                  <a:schemeClr val="tx2">
                    <a:lumMod val="60000"/>
                    <a:lumOff val="40000"/>
                  </a:schemeClr>
                </a:solidFill>
                <a:latin typeface="Calibri" pitchFamily="34" charset="0"/>
              </a:rPr>
              <a:t>YİDB TEKNİK </a:t>
            </a:r>
            <a:r>
              <a:rPr lang="tr-TR" sz="2400" dirty="0" smtClean="0">
                <a:solidFill>
                  <a:schemeClr val="tx2">
                    <a:lumMod val="60000"/>
                    <a:lumOff val="40000"/>
                  </a:schemeClr>
                </a:solidFill>
                <a:latin typeface="Calibri" pitchFamily="34" charset="0"/>
              </a:rPr>
              <a:t>İŞLER MÜDÜRLÜĞÜ </a:t>
            </a:r>
            <a:br>
              <a:rPr lang="tr-TR" sz="2400" dirty="0" smtClean="0">
                <a:solidFill>
                  <a:schemeClr val="tx2">
                    <a:lumMod val="60000"/>
                    <a:lumOff val="40000"/>
                  </a:schemeClr>
                </a:solidFill>
                <a:latin typeface="Calibri" pitchFamily="34" charset="0"/>
              </a:rPr>
            </a:br>
            <a:r>
              <a:rPr lang="tr-TR" sz="2400" dirty="0" smtClean="0">
                <a:solidFill>
                  <a:schemeClr val="tx2">
                    <a:lumMod val="60000"/>
                    <a:lumOff val="40000"/>
                  </a:schemeClr>
                </a:solidFill>
                <a:latin typeface="Calibri" pitchFamily="34" charset="0"/>
              </a:rPr>
              <a:t>2015 YILI TAMAMLANAN İŞLER</a:t>
            </a:r>
          </a:p>
        </p:txBody>
      </p:sp>
      <p:graphicFrame>
        <p:nvGraphicFramePr>
          <p:cNvPr id="14" name="Table 13"/>
          <p:cNvGraphicFramePr>
            <a:graphicFrameLocks noGrp="1"/>
          </p:cNvGraphicFramePr>
          <p:nvPr/>
        </p:nvGraphicFramePr>
        <p:xfrm>
          <a:off x="228600" y="1219205"/>
          <a:ext cx="8686800" cy="4423891"/>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710738"/>
                <a:gridCol w="7976062"/>
              </a:tblGrid>
              <a:tr h="5333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rgbClr val="FFFFFF"/>
                          </a:solidFill>
                          <a:effectLst/>
                          <a:latin typeface="Calibri" pitchFamily="34" charset="0"/>
                          <a:cs typeface="Arial" charset="0"/>
                        </a:rPr>
                        <a:t>NO</a:t>
                      </a:r>
                      <a:endParaRPr lang="en-US" sz="1400" b="1" kern="1200" dirty="0">
                        <a:solidFill>
                          <a:schemeClr val="lt1"/>
                        </a:solidFill>
                        <a:latin typeface="Calibri"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bg1"/>
                          </a:solidFill>
                          <a:effectLst/>
                          <a:latin typeface="Calibri" pitchFamily="34" charset="0"/>
                          <a:cs typeface="Arial" charset="0"/>
                        </a:rPr>
                        <a:t>İŞİN AÇIKLAMASI</a:t>
                      </a:r>
                      <a:endParaRPr lang="en-US" sz="1400" b="1" kern="1200" dirty="0">
                        <a:solidFill>
                          <a:schemeClr val="lt1"/>
                        </a:solidFill>
                        <a:latin typeface="Calibri" pitchFamily="34" charset="0"/>
                        <a:ea typeface="+mn-ea"/>
                        <a:cs typeface="+mn-cs"/>
                      </a:endParaRPr>
                    </a:p>
                  </a:txBody>
                  <a:tcPr anchor="ctr"/>
                </a:tc>
              </a:tr>
              <a:tr h="321304">
                <a:tc>
                  <a:txBody>
                    <a:bodyPr/>
                    <a:lstStyle/>
                    <a:p>
                      <a:pPr algn="ctr"/>
                      <a:r>
                        <a:rPr lang="tr-TR" sz="1400" b="1" i="0" dirty="0" smtClean="0">
                          <a:latin typeface="Calibri" pitchFamily="34" charset="0"/>
                        </a:rPr>
                        <a:t>1</a:t>
                      </a:r>
                      <a:endParaRPr lang="en-US" sz="1400" b="1" i="0" dirty="0">
                        <a:latin typeface="Calibri" pitchFamily="34" charset="0"/>
                      </a:endParaRPr>
                    </a:p>
                  </a:txBody>
                  <a:tcPr/>
                </a:tc>
                <a:tc>
                  <a:txBody>
                    <a:bodyPr/>
                    <a:lstStyle/>
                    <a:p>
                      <a:pPr marL="800100" lvl="1" indent="-800100" algn="l">
                        <a:buFont typeface="Arial" pitchFamily="34" charset="0"/>
                        <a:buNone/>
                        <a:defRPr/>
                      </a:pPr>
                      <a:r>
                        <a:rPr lang="tr-TR" sz="1400" b="1" i="0" baseline="0" dirty="0" smtClean="0">
                          <a:latin typeface="Calibri" pitchFamily="34" charset="0"/>
                        </a:rPr>
                        <a:t>Öğrenci Evlerinin Bakım ve </a:t>
                      </a:r>
                      <a:r>
                        <a:rPr lang="tr-TR" sz="1400" b="1" i="0" baseline="0" dirty="0" smtClean="0">
                          <a:latin typeface="Calibri" pitchFamily="34" charset="0"/>
                        </a:rPr>
                        <a:t>Onarımı</a:t>
                      </a:r>
                      <a:endParaRPr lang="tr-TR" sz="1400" b="1" i="0" dirty="0" smtClean="0">
                        <a:latin typeface="Calibri" pitchFamily="34" charset="0"/>
                      </a:endParaRPr>
                    </a:p>
                  </a:txBody>
                  <a:tcPr/>
                </a:tc>
              </a:tr>
              <a:tr h="321304">
                <a:tc>
                  <a:txBody>
                    <a:bodyPr/>
                    <a:lstStyle/>
                    <a:p>
                      <a:pPr algn="ctr"/>
                      <a:r>
                        <a:rPr lang="tr-TR" sz="1400" b="1" i="0" dirty="0" smtClean="0">
                          <a:latin typeface="Calibri" pitchFamily="34" charset="0"/>
                        </a:rPr>
                        <a:t>2</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baseline="0" dirty="0" smtClean="0">
                          <a:solidFill>
                            <a:schemeClr val="dk1"/>
                          </a:solidFill>
                          <a:latin typeface="Calibri" pitchFamily="34" charset="0"/>
                          <a:ea typeface="+mn-ea"/>
                          <a:cs typeface="+mn-cs"/>
                        </a:rPr>
                        <a:t>Isı Merkezleri Bakım </a:t>
                      </a:r>
                      <a:r>
                        <a:rPr lang="tr-TR" sz="1400" b="1" i="0" kern="1200" baseline="0" dirty="0" smtClean="0">
                          <a:solidFill>
                            <a:schemeClr val="dk1"/>
                          </a:solidFill>
                          <a:latin typeface="Calibri" pitchFamily="34" charset="0"/>
                          <a:ea typeface="+mn-ea"/>
                          <a:cs typeface="+mn-cs"/>
                        </a:rPr>
                        <a:t>Onarımı</a:t>
                      </a:r>
                      <a:endParaRPr lang="en-US" sz="1400" b="1" i="0" kern="1200" baseline="0" dirty="0">
                        <a:solidFill>
                          <a:schemeClr val="dk1"/>
                        </a:solidFill>
                        <a:latin typeface="Calibri" pitchFamily="34" charset="0"/>
                        <a:ea typeface="+mn-ea"/>
                        <a:cs typeface="+mn-cs"/>
                      </a:endParaRPr>
                    </a:p>
                  </a:txBody>
                  <a:tcPr/>
                </a:tc>
              </a:tr>
              <a:tr h="321304">
                <a:tc>
                  <a:txBody>
                    <a:bodyPr/>
                    <a:lstStyle/>
                    <a:p>
                      <a:pPr algn="ctr"/>
                      <a:r>
                        <a:rPr lang="tr-TR" sz="1400" b="1" i="0" dirty="0" smtClean="0">
                          <a:latin typeface="Calibri" pitchFamily="34" charset="0"/>
                        </a:rPr>
                        <a:t>3</a:t>
                      </a:r>
                      <a:endParaRPr lang="en-US" sz="1400" b="1" i="0" dirty="0">
                        <a:latin typeface="Calibri"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i="0" kern="1200" baseline="0" dirty="0" smtClean="0">
                          <a:solidFill>
                            <a:schemeClr val="dk1"/>
                          </a:solidFill>
                          <a:latin typeface="Calibri" pitchFamily="34" charset="0"/>
                          <a:ea typeface="+mn-ea"/>
                          <a:cs typeface="+mn-cs"/>
                        </a:rPr>
                        <a:t>A BLOK Öğrenci Evi İçin  Ve  61 Daireli Lojman İle Fakülteler Arasına Yürüyüş </a:t>
                      </a:r>
                      <a:r>
                        <a:rPr lang="tr-TR" sz="1400" b="1" i="0" kern="1200" baseline="0" dirty="0" smtClean="0">
                          <a:solidFill>
                            <a:schemeClr val="dk1"/>
                          </a:solidFill>
                          <a:latin typeface="Calibri" pitchFamily="34" charset="0"/>
                          <a:ea typeface="+mn-ea"/>
                          <a:cs typeface="+mn-cs"/>
                        </a:rPr>
                        <a:t>Yolu</a:t>
                      </a:r>
                      <a:endParaRPr lang="en-US" sz="1400" b="1" i="0" kern="1200" baseline="0" dirty="0">
                        <a:solidFill>
                          <a:schemeClr val="dk1"/>
                        </a:solidFill>
                        <a:latin typeface="Calibri" pitchFamily="34" charset="0"/>
                        <a:ea typeface="+mn-ea"/>
                        <a:cs typeface="+mn-cs"/>
                      </a:endParaRPr>
                    </a:p>
                  </a:txBody>
                  <a:tcPr/>
                </a:tc>
              </a:tr>
              <a:tr h="321304">
                <a:tc>
                  <a:txBody>
                    <a:bodyPr/>
                    <a:lstStyle/>
                    <a:p>
                      <a:pPr algn="ctr"/>
                      <a:r>
                        <a:rPr lang="tr-TR" sz="1400" b="1" i="0" dirty="0" smtClean="0">
                          <a:latin typeface="Calibri" pitchFamily="34" charset="0"/>
                        </a:rPr>
                        <a:t>4</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baseline="0" dirty="0" smtClean="0">
                          <a:solidFill>
                            <a:schemeClr val="dk1"/>
                          </a:solidFill>
                          <a:latin typeface="Calibri" pitchFamily="34" charset="0"/>
                          <a:ea typeface="+mn-ea"/>
                          <a:cs typeface="+mn-cs"/>
                        </a:rPr>
                        <a:t>Talepler Doğrultusunda Lojmanların  Boya Badana </a:t>
                      </a:r>
                      <a:r>
                        <a:rPr lang="tr-TR" sz="1400" b="1" i="0" kern="1200" baseline="0" dirty="0" smtClean="0">
                          <a:solidFill>
                            <a:schemeClr val="dk1"/>
                          </a:solidFill>
                          <a:latin typeface="Calibri" pitchFamily="34" charset="0"/>
                          <a:ea typeface="+mn-ea"/>
                          <a:cs typeface="+mn-cs"/>
                        </a:rPr>
                        <a:t>İşleri</a:t>
                      </a:r>
                      <a:endParaRPr lang="tr-TR" sz="1400" b="1" i="0" kern="1200" baseline="0" dirty="0" smtClean="0">
                        <a:solidFill>
                          <a:schemeClr val="dk1"/>
                        </a:solidFill>
                        <a:latin typeface="Calibri" pitchFamily="34" charset="0"/>
                        <a:ea typeface="+mn-ea"/>
                        <a:cs typeface="+mn-cs"/>
                      </a:endParaRPr>
                    </a:p>
                  </a:txBody>
                  <a:tcPr/>
                </a:tc>
              </a:tr>
              <a:tr h="356152">
                <a:tc>
                  <a:txBody>
                    <a:bodyPr/>
                    <a:lstStyle/>
                    <a:p>
                      <a:pPr algn="ctr"/>
                      <a:r>
                        <a:rPr lang="tr-TR" sz="1400" b="1" i="0" dirty="0" smtClean="0">
                          <a:latin typeface="Calibri" pitchFamily="34" charset="0"/>
                        </a:rPr>
                        <a:t>5</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baseline="0" dirty="0" smtClean="0">
                          <a:solidFill>
                            <a:schemeClr val="dk1"/>
                          </a:solidFill>
                          <a:latin typeface="Calibri" pitchFamily="34" charset="0"/>
                          <a:ea typeface="+mn-ea"/>
                          <a:cs typeface="+mn-cs"/>
                        </a:rPr>
                        <a:t>Merkez Bina Kütüphane Üst Terasının Bakım </a:t>
                      </a:r>
                      <a:r>
                        <a:rPr lang="tr-TR" sz="1400" b="1" i="0" kern="1200" baseline="0" dirty="0" smtClean="0">
                          <a:solidFill>
                            <a:schemeClr val="dk1"/>
                          </a:solidFill>
                          <a:latin typeface="Calibri" pitchFamily="34" charset="0"/>
                          <a:ea typeface="+mn-ea"/>
                          <a:cs typeface="+mn-cs"/>
                        </a:rPr>
                        <a:t>Onarımı</a:t>
                      </a:r>
                      <a:endParaRPr lang="tr-TR" sz="1400" b="1" i="0" kern="1200" baseline="0" dirty="0" smtClean="0">
                        <a:solidFill>
                          <a:schemeClr val="dk1"/>
                        </a:solidFill>
                        <a:latin typeface="Calibri" pitchFamily="34" charset="0"/>
                        <a:ea typeface="+mn-ea"/>
                        <a:cs typeface="+mn-cs"/>
                      </a:endParaRPr>
                    </a:p>
                  </a:txBody>
                  <a:tcPr/>
                </a:tc>
              </a:tr>
              <a:tr h="321304">
                <a:tc>
                  <a:txBody>
                    <a:bodyPr/>
                    <a:lstStyle/>
                    <a:p>
                      <a:pPr algn="ctr"/>
                      <a:r>
                        <a:rPr lang="tr-TR" sz="1400" b="1" i="0" dirty="0" smtClean="0">
                          <a:latin typeface="Calibri" pitchFamily="34" charset="0"/>
                        </a:rPr>
                        <a:t>6</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baseline="0" dirty="0" smtClean="0">
                          <a:solidFill>
                            <a:schemeClr val="dk1"/>
                          </a:solidFill>
                          <a:latin typeface="Calibri" pitchFamily="34" charset="0"/>
                          <a:ea typeface="+mn-ea"/>
                          <a:cs typeface="+mn-cs"/>
                        </a:rPr>
                        <a:t>Çatıların Bakım ve </a:t>
                      </a:r>
                      <a:r>
                        <a:rPr lang="tr-TR" sz="1400" b="1" i="0" kern="1200" baseline="0" dirty="0" smtClean="0">
                          <a:solidFill>
                            <a:schemeClr val="dk1"/>
                          </a:solidFill>
                          <a:latin typeface="Calibri" pitchFamily="34" charset="0"/>
                          <a:ea typeface="+mn-ea"/>
                          <a:cs typeface="+mn-cs"/>
                        </a:rPr>
                        <a:t>Onarımları</a:t>
                      </a:r>
                      <a:endParaRPr lang="en-US" sz="1400" b="1" i="0" kern="1200" baseline="0" dirty="0">
                        <a:solidFill>
                          <a:schemeClr val="dk1"/>
                        </a:solidFill>
                        <a:latin typeface="Calibri" pitchFamily="34" charset="0"/>
                        <a:ea typeface="+mn-ea"/>
                        <a:cs typeface="+mn-cs"/>
                      </a:endParaRPr>
                    </a:p>
                  </a:txBody>
                  <a:tcPr/>
                </a:tc>
              </a:tr>
              <a:tr h="321304">
                <a:tc>
                  <a:txBody>
                    <a:bodyPr/>
                    <a:lstStyle/>
                    <a:p>
                      <a:pPr algn="ctr"/>
                      <a:r>
                        <a:rPr lang="tr-TR" sz="1400" b="1" i="0" dirty="0" smtClean="0">
                          <a:latin typeface="Calibri" pitchFamily="34" charset="0"/>
                        </a:rPr>
                        <a:t>7</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baseline="0" dirty="0" smtClean="0">
                          <a:solidFill>
                            <a:schemeClr val="dk1"/>
                          </a:solidFill>
                          <a:latin typeface="Calibri" pitchFamily="34" charset="0"/>
                          <a:ea typeface="+mn-ea"/>
                          <a:cs typeface="+mn-cs"/>
                        </a:rPr>
                        <a:t>110/10 </a:t>
                      </a:r>
                      <a:r>
                        <a:rPr lang="tr-TR" sz="1400" b="1" i="0" kern="1200" baseline="0" dirty="0" smtClean="0">
                          <a:solidFill>
                            <a:schemeClr val="dk1"/>
                          </a:solidFill>
                          <a:latin typeface="Calibri" pitchFamily="34" charset="0"/>
                          <a:ea typeface="+mn-ea"/>
                          <a:cs typeface="+mn-cs"/>
                        </a:rPr>
                        <a:t>KV </a:t>
                      </a:r>
                      <a:r>
                        <a:rPr lang="tr-TR" sz="1400" b="1" i="0" kern="1200" baseline="0" dirty="0" smtClean="0">
                          <a:solidFill>
                            <a:schemeClr val="dk1"/>
                          </a:solidFill>
                          <a:latin typeface="Calibri" pitchFamily="34" charset="0"/>
                          <a:ea typeface="+mn-ea"/>
                          <a:cs typeface="+mn-cs"/>
                        </a:rPr>
                        <a:t>Kırgızkaya İndirici Trafo Ana Merkezinin Bakım </a:t>
                      </a:r>
                      <a:r>
                        <a:rPr lang="tr-TR" sz="1400" b="1" i="0" kern="1200" baseline="0" dirty="0" smtClean="0">
                          <a:solidFill>
                            <a:schemeClr val="dk1"/>
                          </a:solidFill>
                          <a:latin typeface="Calibri" pitchFamily="34" charset="0"/>
                          <a:ea typeface="+mn-ea"/>
                          <a:cs typeface="+mn-cs"/>
                        </a:rPr>
                        <a:t>işleri</a:t>
                      </a:r>
                      <a:endParaRPr lang="en-US" sz="1400" b="1" i="0" kern="1200" baseline="0" dirty="0">
                        <a:solidFill>
                          <a:schemeClr val="dk1"/>
                        </a:solidFill>
                        <a:latin typeface="Calibri" pitchFamily="34" charset="0"/>
                        <a:ea typeface="+mn-ea"/>
                        <a:cs typeface="+mn-cs"/>
                      </a:endParaRPr>
                    </a:p>
                  </a:txBody>
                  <a:tcPr/>
                </a:tc>
              </a:tr>
              <a:tr h="321304">
                <a:tc>
                  <a:txBody>
                    <a:bodyPr/>
                    <a:lstStyle/>
                    <a:p>
                      <a:pPr algn="ctr"/>
                      <a:r>
                        <a:rPr lang="tr-TR" sz="1400" b="1" i="0" dirty="0" smtClean="0">
                          <a:latin typeface="Calibri" pitchFamily="34" charset="0"/>
                        </a:rPr>
                        <a:t>8</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baseline="0" dirty="0" smtClean="0">
                          <a:solidFill>
                            <a:schemeClr val="dk1"/>
                          </a:solidFill>
                          <a:latin typeface="Calibri" pitchFamily="34" charset="0"/>
                          <a:ea typeface="+mn-ea"/>
                          <a:cs typeface="+mn-cs"/>
                        </a:rPr>
                        <a:t>Üniversite Binaları Genelinde Çatı Buz Eritme Sistemlerinin  Genel </a:t>
                      </a:r>
                      <a:r>
                        <a:rPr lang="tr-TR" sz="1400" b="1" i="0" kern="1200" baseline="0" dirty="0" smtClean="0">
                          <a:solidFill>
                            <a:schemeClr val="dk1"/>
                          </a:solidFill>
                          <a:latin typeface="Calibri" pitchFamily="34" charset="0"/>
                          <a:ea typeface="+mn-ea"/>
                          <a:cs typeface="+mn-cs"/>
                        </a:rPr>
                        <a:t>Bakımı</a:t>
                      </a:r>
                      <a:endParaRPr lang="en-US" sz="1400" b="1" i="0" kern="1200" baseline="0" dirty="0">
                        <a:solidFill>
                          <a:schemeClr val="dk1"/>
                        </a:solidFill>
                        <a:latin typeface="Calibri" pitchFamily="34" charset="0"/>
                        <a:ea typeface="+mn-ea"/>
                        <a:cs typeface="+mn-cs"/>
                      </a:endParaRPr>
                    </a:p>
                  </a:txBody>
                  <a:tcPr/>
                </a:tc>
              </a:tr>
              <a:tr h="321304">
                <a:tc>
                  <a:txBody>
                    <a:bodyPr/>
                    <a:lstStyle/>
                    <a:p>
                      <a:pPr algn="ctr"/>
                      <a:r>
                        <a:rPr lang="tr-TR" sz="1400" b="1" i="0" dirty="0" smtClean="0">
                          <a:latin typeface="Calibri" pitchFamily="34" charset="0"/>
                        </a:rPr>
                        <a:t>9</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dirty="0" smtClean="0">
                          <a:latin typeface="Calibri" pitchFamily="34" charset="0"/>
                        </a:rPr>
                        <a:t>KTMÜ Genelinde Periyodik Bakım Ve Onarımlar (</a:t>
                      </a:r>
                      <a:r>
                        <a:rPr lang="tr-TR" sz="1400" b="1" i="0" baseline="0" dirty="0" smtClean="0">
                          <a:latin typeface="Calibri" pitchFamily="34" charset="0"/>
                        </a:rPr>
                        <a:t> Taşıt Yolları, Yaya Yolları, Yağmur Sistemleri Vb.)</a:t>
                      </a:r>
                      <a:endParaRPr lang="en-US" sz="1400" b="1" i="0" dirty="0">
                        <a:latin typeface="Calibri" pitchFamily="34" charset="0"/>
                      </a:endParaRPr>
                    </a:p>
                  </a:txBody>
                  <a:tcPr/>
                </a:tc>
              </a:tr>
              <a:tr h="321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0" dirty="0" smtClean="0">
                          <a:latin typeface="Calibri" pitchFamily="34" charset="0"/>
                        </a:rPr>
                        <a:t>10</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dirty="0" smtClean="0">
                          <a:solidFill>
                            <a:schemeClr val="tx1"/>
                          </a:solidFill>
                          <a:latin typeface="Calibri" pitchFamily="34" charset="0"/>
                          <a:ea typeface="+mn-ea"/>
                          <a:cs typeface="+mn-cs"/>
                        </a:rPr>
                        <a:t>Konferans Salonu Soğutma Sistemi </a:t>
                      </a:r>
                      <a:r>
                        <a:rPr lang="tr-TR" sz="1400" b="1" i="0" kern="1200" dirty="0" smtClean="0">
                          <a:solidFill>
                            <a:schemeClr val="tx1"/>
                          </a:solidFill>
                          <a:latin typeface="Calibri" pitchFamily="34" charset="0"/>
                          <a:ea typeface="+mn-ea"/>
                          <a:cs typeface="+mn-cs"/>
                        </a:rPr>
                        <a:t>Tamiratı</a:t>
                      </a:r>
                      <a:endParaRPr lang="en-US" sz="1400" b="1" i="0" dirty="0">
                        <a:latin typeface="Calibri" pitchFamily="34" charset="0"/>
                      </a:endParaRPr>
                    </a:p>
                  </a:txBody>
                  <a:tcPr/>
                </a:tc>
              </a:tr>
              <a:tr h="321304">
                <a:tc>
                  <a:txBody>
                    <a:bodyPr/>
                    <a:lstStyle/>
                    <a:p>
                      <a:pPr algn="ctr"/>
                      <a:r>
                        <a:rPr lang="tr-TR" sz="1400" b="1" i="0" dirty="0" smtClean="0">
                          <a:latin typeface="Calibri" pitchFamily="34" charset="0"/>
                        </a:rPr>
                        <a:t>11</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dirty="0" smtClean="0">
                          <a:solidFill>
                            <a:schemeClr val="tx1"/>
                          </a:solidFill>
                          <a:latin typeface="Calibri" pitchFamily="34" charset="0"/>
                          <a:ea typeface="+mn-ea"/>
                          <a:cs typeface="+mn-cs"/>
                        </a:rPr>
                        <a:t>Merkez Bina Telefon Santralinin </a:t>
                      </a:r>
                      <a:r>
                        <a:rPr lang="tr-TR" sz="1400" b="1" i="0" kern="1200" dirty="0" smtClean="0">
                          <a:solidFill>
                            <a:schemeClr val="tx1"/>
                          </a:solidFill>
                          <a:latin typeface="Calibri" pitchFamily="34" charset="0"/>
                          <a:ea typeface="+mn-ea"/>
                          <a:cs typeface="+mn-cs"/>
                        </a:rPr>
                        <a:t>Yenilemesi</a:t>
                      </a:r>
                      <a:endParaRPr lang="en-US" sz="1400" b="1" i="0" dirty="0">
                        <a:latin typeface="Calibri" pitchFamily="34" charset="0"/>
                      </a:endParaRPr>
                    </a:p>
                  </a:txBody>
                  <a:tcPr/>
                </a:tc>
              </a:tr>
              <a:tr h="321304">
                <a:tc>
                  <a:txBody>
                    <a:bodyPr/>
                    <a:lstStyle/>
                    <a:p>
                      <a:pPr algn="ctr"/>
                      <a:r>
                        <a:rPr lang="tr-TR" sz="1400" b="1" i="0" dirty="0" smtClean="0">
                          <a:latin typeface="Calibri" pitchFamily="34" charset="0"/>
                        </a:rPr>
                        <a:t>12</a:t>
                      </a:r>
                      <a:endParaRPr lang="en-US" sz="1400" b="1" i="0" dirty="0">
                        <a:latin typeface="Calibri"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sz="1400" b="1" i="0" kern="1200" baseline="0" dirty="0" smtClean="0">
                          <a:solidFill>
                            <a:schemeClr val="dk1"/>
                          </a:solidFill>
                          <a:latin typeface="Calibri" pitchFamily="34" charset="0"/>
                          <a:ea typeface="+mn-ea"/>
                          <a:cs typeface="+mn-cs"/>
                        </a:rPr>
                        <a:t>Enerji Dağıtım Merkezinde Bulunan 16 Adet Yağlı Kesicili Hücrelerin Vakumlu Hücreler ile </a:t>
                      </a:r>
                      <a:r>
                        <a:rPr lang="tr-TR" sz="1400" b="1" i="0" kern="1200" baseline="0" dirty="0" smtClean="0">
                          <a:solidFill>
                            <a:schemeClr val="dk1"/>
                          </a:solidFill>
                          <a:latin typeface="Calibri" pitchFamily="34" charset="0"/>
                          <a:ea typeface="+mn-ea"/>
                          <a:cs typeface="+mn-cs"/>
                        </a:rPr>
                        <a:t>Değiştirilmesi</a:t>
                      </a:r>
                      <a:endParaRPr lang="en-US" sz="1400" b="1" i="0" kern="1200" baseline="0" dirty="0">
                        <a:solidFill>
                          <a:schemeClr val="dk1"/>
                        </a:solidFill>
                        <a:latin typeface="Calibri" pitchFamily="34" charset="0"/>
                        <a:ea typeface="+mn-ea"/>
                        <a:cs typeface="+mn-cs"/>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2819400"/>
            <a:ext cx="8305800" cy="381000"/>
          </a:xfrm>
        </p:spPr>
        <p:txBody>
          <a:bodyPr>
            <a:noAutofit/>
          </a:bodyPr>
          <a:lstStyle/>
          <a:p>
            <a:pPr algn="ctr" eaLnBrk="1" hangingPunct="1"/>
            <a:r>
              <a:rPr lang="tr-TR" sz="1400" dirty="0" smtClean="0">
                <a:ln w="11430"/>
                <a:solidFill>
                  <a:schemeClr val="tx2">
                    <a:lumMod val="50000"/>
                  </a:schemeClr>
                </a:solidFill>
                <a:effectLst>
                  <a:outerShdw blurRad="80000" dist="40000" dir="5040000" algn="tl">
                    <a:srgbClr val="000000">
                      <a:alpha val="30000"/>
                    </a:srgbClr>
                  </a:outerShdw>
                </a:effectLst>
                <a:latin typeface="Dutch801 Rm BT" pitchFamily="18" charset="0"/>
                <a:ea typeface="+mn-ea"/>
                <a:cs typeface="+mn-cs"/>
              </a:rPr>
              <a:t/>
            </a:r>
            <a:br>
              <a:rPr lang="tr-TR" sz="1400" dirty="0" smtClean="0">
                <a:ln w="11430"/>
                <a:solidFill>
                  <a:schemeClr val="tx2">
                    <a:lumMod val="50000"/>
                  </a:schemeClr>
                </a:solidFill>
                <a:effectLst>
                  <a:outerShdw blurRad="80000" dist="40000" dir="5040000" algn="tl">
                    <a:srgbClr val="000000">
                      <a:alpha val="30000"/>
                    </a:srgbClr>
                  </a:outerShdw>
                </a:effectLst>
                <a:latin typeface="Dutch801 Rm BT" pitchFamily="18" charset="0"/>
                <a:ea typeface="+mn-ea"/>
                <a:cs typeface="+mn-cs"/>
              </a:rPr>
            </a:br>
            <a:r>
              <a:rPr lang="tr-TR" sz="2400" dirty="0" smtClean="0">
                <a:solidFill>
                  <a:schemeClr val="tx2">
                    <a:lumMod val="60000"/>
                    <a:lumOff val="40000"/>
                  </a:schemeClr>
                </a:solidFill>
                <a:latin typeface="Calibri" pitchFamily="34" charset="0"/>
              </a:rPr>
              <a:t>2016 YAZ DÖNEMİ PLANLANAN FAALİYETLER</a:t>
            </a:r>
          </a:p>
        </p:txBody>
      </p:sp>
      <p:graphicFrame>
        <p:nvGraphicFramePr>
          <p:cNvPr id="14" name="Table 13"/>
          <p:cNvGraphicFramePr>
            <a:graphicFrameLocks noGrp="1"/>
          </p:cNvGraphicFramePr>
          <p:nvPr>
            <p:extLst>
              <p:ext uri="{D42A27DB-BD31-4B8C-83A1-F6EECF244321}">
                <p14:modId xmlns="" xmlns:p14="http://schemas.microsoft.com/office/powerpoint/2010/main" val="3432631003"/>
              </p:ext>
            </p:extLst>
          </p:nvPr>
        </p:nvGraphicFramePr>
        <p:xfrm>
          <a:off x="228600" y="3263914"/>
          <a:ext cx="8686800" cy="3275451"/>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533400"/>
                <a:gridCol w="5105400"/>
                <a:gridCol w="1524000"/>
                <a:gridCol w="1524000"/>
              </a:tblGrid>
              <a:tr h="290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rgbClr val="FFFFFF"/>
                          </a:solidFill>
                          <a:effectLst/>
                          <a:latin typeface="Calibri" pitchFamily="34" charset="0"/>
                          <a:cs typeface="Arial" charset="0"/>
                        </a:rPr>
                        <a:t>NO</a:t>
                      </a:r>
                      <a:endParaRPr kumimoji="0" lang="tr-TR" sz="12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chemeClr val="bg1"/>
                          </a:solidFill>
                          <a:effectLst/>
                          <a:latin typeface="Calibri" pitchFamily="34" charset="0"/>
                          <a:cs typeface="Arial" charset="0"/>
                        </a:rPr>
                        <a:t>FAALİYET</a:t>
                      </a:r>
                      <a:endParaRPr lang="en-US" sz="1200" b="1" kern="1200" dirty="0">
                        <a:solidFill>
                          <a:schemeClr val="lt1"/>
                        </a:solidFill>
                        <a:latin typeface="Calibri"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chemeClr val="bg1"/>
                          </a:solidFill>
                          <a:effectLst/>
                          <a:latin typeface="Calibri" pitchFamily="34" charset="0"/>
                          <a:cs typeface="Arial" charset="0"/>
                        </a:rPr>
                        <a:t>ÖNGÖRÜLEN </a:t>
                      </a:r>
                      <a:r>
                        <a:rPr kumimoji="0" lang="tr-TR" sz="1200" b="1" i="0" u="none" strike="noStrike" cap="none" normalizeH="0" baseline="0" dirty="0" smtClean="0">
                          <a:ln>
                            <a:noFill/>
                          </a:ln>
                          <a:solidFill>
                            <a:schemeClr val="bg1"/>
                          </a:solidFill>
                          <a:effectLst/>
                          <a:latin typeface="Calibri" pitchFamily="34" charset="0"/>
                          <a:cs typeface="Arial" charset="0"/>
                        </a:rPr>
                        <a:t>TARİH</a:t>
                      </a:r>
                      <a:endParaRPr lang="en-US" sz="1200" b="1" kern="1200" dirty="0">
                        <a:solidFill>
                          <a:schemeClr val="bg1"/>
                        </a:solidFill>
                        <a:latin typeface="Calibri" pitchFamily="34" charset="0"/>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chemeClr val="bg1"/>
                          </a:solidFill>
                          <a:effectLst/>
                          <a:latin typeface="Calibri" pitchFamily="34" charset="0"/>
                          <a:cs typeface="Arial" charset="0"/>
                        </a:rPr>
                        <a:t>AÇIKLAMA</a:t>
                      </a:r>
                      <a:endParaRPr lang="en-US" sz="1200" b="1" kern="1200" dirty="0">
                        <a:solidFill>
                          <a:schemeClr val="bg1"/>
                        </a:solidFill>
                        <a:latin typeface="Calibri" pitchFamily="34" charset="0"/>
                        <a:ea typeface="+mn-ea"/>
                        <a:cs typeface="+mn-cs"/>
                      </a:endParaRPr>
                    </a:p>
                  </a:txBody>
                  <a:tcPr/>
                </a:tc>
              </a:tr>
              <a:tr h="273064">
                <a:tc>
                  <a:txBody>
                    <a:bodyPr/>
                    <a:lstStyle/>
                    <a:p>
                      <a:pPr algn="ctr"/>
                      <a:r>
                        <a:rPr lang="tr-TR" sz="1200" b="1" dirty="0" smtClean="0">
                          <a:latin typeface="Calibri" pitchFamily="34" charset="0"/>
                        </a:rPr>
                        <a:t>1</a:t>
                      </a:r>
                      <a:endParaRPr lang="en-US" sz="1200" b="1" dirty="0">
                        <a:latin typeface="Calibri" pitchFamily="34" charset="0"/>
                      </a:endParaRPr>
                    </a:p>
                  </a:txBody>
                  <a:tcPr/>
                </a:tc>
                <a:tc>
                  <a:txBody>
                    <a:bodyPr/>
                    <a:lstStyle/>
                    <a:p>
                      <a:pPr marL="0" marR="0" lvl="1" indent="0" algn="just" defTabSz="914400" rtl="0" eaLnBrk="1" fontAlgn="auto" latinLnBrk="0" hangingPunct="1">
                        <a:lnSpc>
                          <a:spcPct val="100000"/>
                        </a:lnSpc>
                        <a:spcBef>
                          <a:spcPts val="0"/>
                        </a:spcBef>
                        <a:spcAft>
                          <a:spcPts val="0"/>
                        </a:spcAft>
                        <a:buClrTx/>
                        <a:buSzTx/>
                        <a:buFont typeface="Arial" pitchFamily="34" charset="0"/>
                        <a:buNone/>
                        <a:tabLst/>
                        <a:defRPr/>
                      </a:pPr>
                      <a:r>
                        <a:rPr lang="tr-TR" sz="1200" b="1" dirty="0" smtClean="0">
                          <a:latin typeface="Calibri" pitchFamily="34" charset="0"/>
                        </a:rPr>
                        <a:t>KTMÜ Genelinde Periyodik Bakım Ve Onarımlar</a:t>
                      </a:r>
                    </a:p>
                  </a:txBody>
                  <a:tcPr/>
                </a:tc>
                <a:tc>
                  <a:txBody>
                    <a:bodyPr/>
                    <a:lstStyle/>
                    <a:p>
                      <a:pPr algn="ctr"/>
                      <a:r>
                        <a:rPr lang="tr-TR" sz="1200" b="1" dirty="0" smtClean="0">
                          <a:latin typeface="Calibri" pitchFamily="34" charset="0"/>
                        </a:rPr>
                        <a:t>2016 Yılı</a:t>
                      </a:r>
                      <a:r>
                        <a:rPr lang="tr-TR" sz="1200" b="1" baseline="0" dirty="0" smtClean="0">
                          <a:latin typeface="Calibri" pitchFamily="34" charset="0"/>
                        </a:rPr>
                        <a:t> İçerisinde</a:t>
                      </a:r>
                      <a:endParaRPr lang="en-US" sz="1200" b="1" dirty="0">
                        <a:latin typeface="Calibri" pitchFamily="34" charset="0"/>
                      </a:endParaRPr>
                    </a:p>
                  </a:txBody>
                  <a:tcPr/>
                </a:tc>
                <a:tc>
                  <a:txBody>
                    <a:bodyPr/>
                    <a:lstStyle/>
                    <a:p>
                      <a:pPr algn="ctr"/>
                      <a:r>
                        <a:rPr lang="tr-TR" sz="1200" b="1" dirty="0" smtClean="0">
                          <a:latin typeface="Calibri" pitchFamily="34" charset="0"/>
                        </a:rPr>
                        <a:t>Devam Ediyor</a:t>
                      </a:r>
                      <a:endParaRPr lang="en-US" sz="1200" b="1" dirty="0">
                        <a:latin typeface="Calibri" pitchFamily="34" charset="0"/>
                      </a:endParaRPr>
                    </a:p>
                  </a:txBody>
                  <a:tcPr/>
                </a:tc>
              </a:tr>
              <a:tr h="273064">
                <a:tc>
                  <a:txBody>
                    <a:bodyPr/>
                    <a:lstStyle/>
                    <a:p>
                      <a:pPr algn="ctr"/>
                      <a:r>
                        <a:rPr lang="tr-TR" sz="1200" b="1" dirty="0" smtClean="0">
                          <a:latin typeface="Calibri" pitchFamily="34" charset="0"/>
                        </a:rPr>
                        <a:t>2</a:t>
                      </a:r>
                      <a:endParaRPr lang="en-US" sz="1200" b="1" dirty="0">
                        <a:latin typeface="Calibri" pitchFamily="34" charset="0"/>
                      </a:endParaRPr>
                    </a:p>
                  </a:txBody>
                  <a:tcPr/>
                </a:tc>
                <a:tc>
                  <a:txBody>
                    <a:bodyPr/>
                    <a:lstStyle/>
                    <a:p>
                      <a:r>
                        <a:rPr lang="tr-TR" sz="1200" b="1" dirty="0" smtClean="0">
                          <a:latin typeface="Calibri" pitchFamily="34" charset="0"/>
                        </a:rPr>
                        <a:t>Isı  Merkezlerinin Tamir Bakım Ve</a:t>
                      </a:r>
                      <a:r>
                        <a:rPr lang="tr-TR" sz="1200" b="1" baseline="0" dirty="0" smtClean="0">
                          <a:latin typeface="Calibri" pitchFamily="34" charset="0"/>
                        </a:rPr>
                        <a:t> Onarımları</a:t>
                      </a:r>
                      <a:endParaRPr lang="en-US" sz="1200" b="1" dirty="0">
                        <a:latin typeface="Calibri" pitchFamily="34" charset="0"/>
                      </a:endParaRPr>
                    </a:p>
                  </a:txBody>
                  <a:tcPr/>
                </a:tc>
                <a:tc>
                  <a:txBody>
                    <a:bodyPr/>
                    <a:lstStyle/>
                    <a:p>
                      <a:pPr algn="ctr"/>
                      <a:r>
                        <a:rPr lang="tr-TR" sz="1200" b="1" dirty="0" smtClean="0">
                          <a:latin typeface="Calibri" pitchFamily="34" charset="0"/>
                        </a:rPr>
                        <a:t>Temmuz-</a:t>
                      </a:r>
                      <a:r>
                        <a:rPr lang="tr-TR" sz="1200" b="1" baseline="0" dirty="0" smtClean="0">
                          <a:latin typeface="Calibri" pitchFamily="34" charset="0"/>
                        </a:rPr>
                        <a:t> Ağustos</a:t>
                      </a:r>
                      <a:endParaRPr lang="en-US" sz="12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Devam Ediyor</a:t>
                      </a:r>
                      <a:endParaRPr lang="en-US" sz="1200" b="1" dirty="0">
                        <a:latin typeface="Calibri" pitchFamily="34" charset="0"/>
                      </a:endParaRPr>
                    </a:p>
                  </a:txBody>
                  <a:tcPr/>
                </a:tc>
              </a:tr>
              <a:tr h="303523">
                <a:tc>
                  <a:txBody>
                    <a:bodyPr/>
                    <a:lstStyle/>
                    <a:p>
                      <a:pPr algn="ctr"/>
                      <a:r>
                        <a:rPr lang="tr-TR" sz="1200" b="1" dirty="0" smtClean="0">
                          <a:latin typeface="Calibri" pitchFamily="34" charset="0"/>
                        </a:rPr>
                        <a:t>3</a:t>
                      </a:r>
                      <a:endParaRPr lang="en-US" sz="1200" b="1" dirty="0">
                        <a:latin typeface="Calibri" pitchFamily="34" charset="0"/>
                      </a:endParaRPr>
                    </a:p>
                  </a:txBody>
                  <a:tcPr/>
                </a:tc>
                <a:tc>
                  <a:txBody>
                    <a:bodyPr/>
                    <a:lstStyle/>
                    <a:p>
                      <a:r>
                        <a:rPr lang="tr-TR" sz="1200" b="1" dirty="0" smtClean="0">
                          <a:latin typeface="Calibri" pitchFamily="34" charset="0"/>
                        </a:rPr>
                        <a:t>Eski Bilgi İşlem ve Yapı İşleri Dairesi Prefabrik Binasının</a:t>
                      </a:r>
                      <a:r>
                        <a:rPr lang="tr-TR" sz="1200" b="1" baseline="0" dirty="0" smtClean="0">
                          <a:latin typeface="Calibri" pitchFamily="34" charset="0"/>
                        </a:rPr>
                        <a:t> </a:t>
                      </a:r>
                      <a:r>
                        <a:rPr lang="tr-TR" sz="1200" b="1" dirty="0" smtClean="0">
                          <a:latin typeface="Calibri" pitchFamily="34" charset="0"/>
                        </a:rPr>
                        <a:t>Kreşe Dönüştürülmesi</a:t>
                      </a:r>
                      <a:endParaRPr lang="en-US" sz="1200" b="1" dirty="0">
                        <a:latin typeface="Calibri" pitchFamily="34" charset="0"/>
                      </a:endParaRPr>
                    </a:p>
                  </a:txBody>
                  <a:tcPr/>
                </a:tc>
                <a:tc>
                  <a:txBody>
                    <a:bodyPr/>
                    <a:lstStyle/>
                    <a:p>
                      <a:pPr algn="ctr"/>
                      <a:r>
                        <a:rPr lang="tr-TR" sz="1200" b="1" dirty="0" smtClean="0">
                          <a:latin typeface="Calibri" pitchFamily="34" charset="0"/>
                        </a:rPr>
                        <a:t>2016 Yılı</a:t>
                      </a:r>
                      <a:r>
                        <a:rPr lang="tr-TR" sz="1200" b="1" baseline="0" dirty="0" smtClean="0">
                          <a:latin typeface="Calibri" pitchFamily="34" charset="0"/>
                        </a:rPr>
                        <a:t> İçerisinde</a:t>
                      </a:r>
                      <a:endParaRPr lang="en-US" sz="1200" b="1" dirty="0">
                        <a:latin typeface="Calibri" pitchFamily="34" charset="0"/>
                      </a:endParaRPr>
                    </a:p>
                  </a:txBody>
                  <a:tcPr/>
                </a:tc>
                <a:tc>
                  <a:txBody>
                    <a:bodyPr/>
                    <a:lstStyle/>
                    <a:p>
                      <a:pPr algn="ctr"/>
                      <a:r>
                        <a:rPr lang="tr-TR" sz="1200" b="1" dirty="0" smtClean="0">
                          <a:latin typeface="Calibri" pitchFamily="34" charset="0"/>
                        </a:rPr>
                        <a:t>Planlama</a:t>
                      </a:r>
                      <a:endParaRPr lang="en-US" sz="1200" b="1" dirty="0">
                        <a:latin typeface="Calibri" pitchFamily="34" charset="0"/>
                      </a:endParaRPr>
                    </a:p>
                  </a:txBody>
                  <a:tcPr/>
                </a:tc>
              </a:tr>
              <a:tr h="303523">
                <a:tc>
                  <a:txBody>
                    <a:bodyPr/>
                    <a:lstStyle/>
                    <a:p>
                      <a:pPr algn="ctr"/>
                      <a:r>
                        <a:rPr lang="tr-TR" sz="1200" b="1" dirty="0" smtClean="0">
                          <a:latin typeface="Calibri" pitchFamily="34" charset="0"/>
                        </a:rPr>
                        <a:t>5</a:t>
                      </a:r>
                      <a:endParaRPr lang="en-US" sz="1200" b="1" dirty="0">
                        <a:latin typeface="Calibri" pitchFamily="34" charset="0"/>
                      </a:endParaRPr>
                    </a:p>
                  </a:txBody>
                  <a:tcPr/>
                </a:tc>
                <a:tc>
                  <a:txBody>
                    <a:bodyPr/>
                    <a:lstStyle/>
                    <a:p>
                      <a:r>
                        <a:rPr lang="tr-TR" sz="1200" b="1" dirty="0" smtClean="0">
                          <a:latin typeface="Calibri" pitchFamily="34" charset="0"/>
                        </a:rPr>
                        <a:t>Sosyal</a:t>
                      </a:r>
                      <a:r>
                        <a:rPr lang="tr-TR" sz="1200" b="1" baseline="0" dirty="0" smtClean="0">
                          <a:latin typeface="Calibri" pitchFamily="34" charset="0"/>
                        </a:rPr>
                        <a:t>  Tesisler Binası Önünde Parke Taşı İle Yaya Yolu Yapılması</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Haziran-Temmuz</a:t>
                      </a:r>
                      <a:endParaRPr lang="en-US" sz="1200" b="1" dirty="0" smtClean="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Devam</a:t>
                      </a:r>
                      <a:r>
                        <a:rPr lang="tr-TR" sz="1200" b="1" baseline="0" dirty="0" smtClean="0">
                          <a:latin typeface="Calibri" pitchFamily="34" charset="0"/>
                        </a:rPr>
                        <a:t> Ediyor</a:t>
                      </a:r>
                      <a:endParaRPr lang="en-US" sz="1200" b="1" dirty="0" smtClean="0">
                        <a:latin typeface="Calibri" pitchFamily="34" charset="0"/>
                      </a:endParaRPr>
                    </a:p>
                  </a:txBody>
                  <a:tcPr/>
                </a:tc>
              </a:tr>
              <a:tr h="273064">
                <a:tc>
                  <a:txBody>
                    <a:bodyPr/>
                    <a:lstStyle/>
                    <a:p>
                      <a:pPr algn="ctr"/>
                      <a:r>
                        <a:rPr lang="tr-TR" sz="1200" b="1" dirty="0" smtClean="0">
                          <a:latin typeface="Calibri" pitchFamily="34" charset="0"/>
                        </a:rPr>
                        <a:t>6</a:t>
                      </a:r>
                      <a:endParaRPr lang="en-US" sz="1200" b="1" dirty="0">
                        <a:latin typeface="Calibri" pitchFamily="34" charset="0"/>
                      </a:endParaRPr>
                    </a:p>
                  </a:txBody>
                  <a:tcPr/>
                </a:tc>
                <a:tc>
                  <a:txBody>
                    <a:bodyPr/>
                    <a:lstStyle/>
                    <a:p>
                      <a:r>
                        <a:rPr lang="tr-TR" sz="1200" b="1" dirty="0" smtClean="0">
                          <a:latin typeface="Calibri" pitchFamily="34" charset="0"/>
                        </a:rPr>
                        <a:t>Öğrenci Evlerinin</a:t>
                      </a:r>
                      <a:r>
                        <a:rPr lang="tr-TR" sz="1200" b="1" baseline="0" dirty="0" smtClean="0">
                          <a:latin typeface="Calibri" pitchFamily="34" charset="0"/>
                        </a:rPr>
                        <a:t> Boya ve Badana İşleri</a:t>
                      </a:r>
                      <a:endParaRPr lang="en-US" sz="1200" b="1" dirty="0">
                        <a:latin typeface="Calibri" pitchFamily="34" charset="0"/>
                      </a:endParaRPr>
                    </a:p>
                  </a:txBody>
                  <a:tcPr/>
                </a:tc>
                <a:tc>
                  <a:txBody>
                    <a:bodyPr/>
                    <a:lstStyle/>
                    <a:p>
                      <a:pPr algn="ctr"/>
                      <a:r>
                        <a:rPr lang="tr-TR" sz="1200" b="1" dirty="0" smtClean="0">
                          <a:latin typeface="Calibri" pitchFamily="34" charset="0"/>
                        </a:rPr>
                        <a:t>Temmuz-Ağustos</a:t>
                      </a:r>
                      <a:endParaRPr lang="en-US" sz="12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Devam Ediyor</a:t>
                      </a:r>
                      <a:endParaRPr lang="en-US" sz="1200" b="1" dirty="0">
                        <a:latin typeface="Calibri" pitchFamily="34" charset="0"/>
                      </a:endParaRPr>
                    </a:p>
                  </a:txBody>
                  <a:tcPr/>
                </a:tc>
              </a:tr>
              <a:tr h="322722">
                <a:tc>
                  <a:txBody>
                    <a:bodyPr/>
                    <a:lstStyle/>
                    <a:p>
                      <a:pPr algn="ctr"/>
                      <a:r>
                        <a:rPr lang="tr-TR" sz="1200" b="1" dirty="0" smtClean="0">
                          <a:latin typeface="Calibri" pitchFamily="34" charset="0"/>
                        </a:rPr>
                        <a:t>7</a:t>
                      </a:r>
                      <a:endParaRPr lang="en-US" sz="1200" b="1" dirty="0">
                        <a:latin typeface="Calibri" pitchFamily="34" charset="0"/>
                      </a:endParaRPr>
                    </a:p>
                  </a:txBody>
                  <a:tcPr/>
                </a:tc>
                <a:tc>
                  <a:txBody>
                    <a:bodyPr/>
                    <a:lstStyle/>
                    <a:p>
                      <a:r>
                        <a:rPr lang="tr-TR" sz="1200" b="1" dirty="0" smtClean="0">
                          <a:latin typeface="Calibri" pitchFamily="34" charset="0"/>
                        </a:rPr>
                        <a:t>110/10 </a:t>
                      </a:r>
                      <a:r>
                        <a:rPr lang="tr-TR" sz="1200" b="1" dirty="0" err="1" smtClean="0">
                          <a:latin typeface="Calibri" pitchFamily="34" charset="0"/>
                        </a:rPr>
                        <a:t>Kv</a:t>
                      </a:r>
                      <a:r>
                        <a:rPr lang="tr-TR" sz="1200" b="1" dirty="0" smtClean="0">
                          <a:latin typeface="Calibri" pitchFamily="34" charset="0"/>
                        </a:rPr>
                        <a:t> </a:t>
                      </a:r>
                      <a:r>
                        <a:rPr lang="tr-TR" sz="1200" b="1" dirty="0" err="1" smtClean="0">
                          <a:latin typeface="Calibri" pitchFamily="34" charset="0"/>
                        </a:rPr>
                        <a:t>Kırgızkaya</a:t>
                      </a:r>
                      <a:r>
                        <a:rPr lang="tr-TR" sz="1200" b="1" dirty="0" smtClean="0">
                          <a:latin typeface="Calibri" pitchFamily="34" charset="0"/>
                        </a:rPr>
                        <a:t> İndirici Merkezinde Bulunan Trafonun 10 </a:t>
                      </a:r>
                      <a:r>
                        <a:rPr lang="tr-TR" sz="1200" b="1" dirty="0" err="1" smtClean="0">
                          <a:latin typeface="Calibri" pitchFamily="34" charset="0"/>
                        </a:rPr>
                        <a:t>Kv</a:t>
                      </a:r>
                      <a:r>
                        <a:rPr lang="tr-TR" sz="1200" b="1" dirty="0" smtClean="0">
                          <a:latin typeface="Calibri" pitchFamily="34" charset="0"/>
                        </a:rPr>
                        <a:t> Hücrelerinin Vakumlu Hücre ile Değiştirilmesi</a:t>
                      </a:r>
                      <a:endParaRPr lang="en-US" sz="1200" b="1" dirty="0">
                        <a:latin typeface="Calibri" pitchFamily="34" charset="0"/>
                      </a:endParaRPr>
                    </a:p>
                  </a:txBody>
                  <a:tcPr/>
                </a:tc>
                <a:tc>
                  <a:txBody>
                    <a:bodyPr/>
                    <a:lstStyle/>
                    <a:p>
                      <a:pPr algn="ctr"/>
                      <a:r>
                        <a:rPr lang="tr-TR" sz="1200" b="1" dirty="0" smtClean="0">
                          <a:latin typeface="Calibri" pitchFamily="34" charset="0"/>
                        </a:rPr>
                        <a:t>Mayıs-Eylül </a:t>
                      </a:r>
                      <a:endParaRPr lang="en-US" sz="12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Devam Ediyor</a:t>
                      </a:r>
                      <a:endParaRPr lang="en-US" sz="1200" b="1" dirty="0">
                        <a:latin typeface="Calibri" pitchFamily="34" charset="0"/>
                      </a:endParaRPr>
                    </a:p>
                  </a:txBody>
                  <a:tcPr/>
                </a:tc>
              </a:tr>
              <a:tr h="273064">
                <a:tc>
                  <a:txBody>
                    <a:bodyPr/>
                    <a:lstStyle/>
                    <a:p>
                      <a:pPr algn="ctr"/>
                      <a:r>
                        <a:rPr lang="tr-TR" sz="1200" b="1" dirty="0" smtClean="0">
                          <a:latin typeface="Calibri" pitchFamily="34" charset="0"/>
                        </a:rPr>
                        <a:t>8</a:t>
                      </a:r>
                      <a:endParaRPr lang="en-US" sz="1200" b="1" dirty="0">
                        <a:latin typeface="Calibri" pitchFamily="34" charset="0"/>
                      </a:endParaRPr>
                    </a:p>
                  </a:txBody>
                  <a:tcPr/>
                </a:tc>
                <a:tc>
                  <a:txBody>
                    <a:bodyPr/>
                    <a:lstStyle/>
                    <a:p>
                      <a:r>
                        <a:rPr lang="tr-TR" sz="1200" b="1" dirty="0" smtClean="0">
                          <a:latin typeface="Calibri" pitchFamily="34" charset="0"/>
                        </a:rPr>
                        <a:t>Merkez Bina Sınırlarının Tespit</a:t>
                      </a:r>
                      <a:r>
                        <a:rPr lang="tr-TR" sz="1200" b="1" baseline="0" dirty="0" smtClean="0">
                          <a:latin typeface="Calibri" pitchFamily="34" charset="0"/>
                        </a:rPr>
                        <a:t>i ve Çit Yapılması</a:t>
                      </a:r>
                      <a:endParaRPr lang="en-US" sz="1200" b="1" dirty="0">
                        <a:latin typeface="Calibri" pitchFamily="34" charset="0"/>
                      </a:endParaRPr>
                    </a:p>
                  </a:txBody>
                  <a:tcPr/>
                </a:tc>
                <a:tc>
                  <a:txBody>
                    <a:bodyPr/>
                    <a:lstStyle/>
                    <a:p>
                      <a:pPr algn="ctr"/>
                      <a:r>
                        <a:rPr lang="tr-TR" sz="1200" b="1" dirty="0" smtClean="0">
                          <a:latin typeface="Calibri" pitchFamily="34" charset="0"/>
                        </a:rPr>
                        <a:t>Temmuz-Ağustos</a:t>
                      </a:r>
                      <a:endParaRPr lang="en-US" sz="12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Devam Ediyor</a:t>
                      </a:r>
                      <a:endParaRPr lang="en-US" sz="1200" b="1" dirty="0">
                        <a:latin typeface="Calibri" pitchFamily="34" charset="0"/>
                      </a:endParaRPr>
                    </a:p>
                  </a:txBody>
                  <a:tcPr/>
                </a:tc>
              </a:tr>
              <a:tr h="273064">
                <a:tc>
                  <a:txBody>
                    <a:bodyPr/>
                    <a:lstStyle/>
                    <a:p>
                      <a:pPr algn="ctr"/>
                      <a:r>
                        <a:rPr lang="tr-TR" sz="1200" b="1" dirty="0" smtClean="0">
                          <a:latin typeface="Calibri" pitchFamily="34" charset="0"/>
                        </a:rPr>
                        <a:t>9</a:t>
                      </a:r>
                      <a:endParaRPr lang="en-US" sz="1200" b="1" dirty="0">
                        <a:latin typeface="Calibri" pitchFamily="34" charset="0"/>
                      </a:endParaRPr>
                    </a:p>
                  </a:txBody>
                  <a:tcPr/>
                </a:tc>
                <a:tc>
                  <a:txBody>
                    <a:bodyPr/>
                    <a:lstStyle/>
                    <a:p>
                      <a:r>
                        <a:rPr lang="tr-TR" sz="1200" b="1" dirty="0" smtClean="0">
                          <a:latin typeface="Calibri" pitchFamily="34" charset="0"/>
                        </a:rPr>
                        <a:t>Talepler</a:t>
                      </a:r>
                      <a:r>
                        <a:rPr lang="tr-TR" sz="1200" b="1" baseline="0" dirty="0" smtClean="0">
                          <a:latin typeface="Calibri" pitchFamily="34" charset="0"/>
                        </a:rPr>
                        <a:t> Doğrultusunda Lojmanların Boya ve Badanalarının  Yapılması</a:t>
                      </a:r>
                      <a:endParaRPr lang="en-US" sz="1200" b="1" dirty="0">
                        <a:latin typeface="Calibri" pitchFamily="34" charset="0"/>
                      </a:endParaRPr>
                    </a:p>
                  </a:txBody>
                  <a:tcPr/>
                </a:tc>
                <a:tc>
                  <a:txBody>
                    <a:bodyPr/>
                    <a:lstStyle/>
                    <a:p>
                      <a:pPr algn="ctr"/>
                      <a:r>
                        <a:rPr lang="tr-TR" sz="1200" b="1" dirty="0" smtClean="0">
                          <a:latin typeface="Calibri" pitchFamily="34" charset="0"/>
                        </a:rPr>
                        <a:t>2016 Yılı</a:t>
                      </a:r>
                      <a:r>
                        <a:rPr lang="tr-TR" sz="1200" b="1" baseline="0" dirty="0" smtClean="0">
                          <a:latin typeface="Calibri" pitchFamily="34" charset="0"/>
                        </a:rPr>
                        <a:t> İçerisinde</a:t>
                      </a:r>
                      <a:endParaRPr lang="en-US" sz="12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Devam Ediyor</a:t>
                      </a:r>
                    </a:p>
                  </a:txBody>
                  <a:tcPr/>
                </a:tc>
              </a:tr>
              <a:tr h="273064">
                <a:tc>
                  <a:txBody>
                    <a:bodyPr/>
                    <a:lstStyle/>
                    <a:p>
                      <a:pPr algn="ctr"/>
                      <a:r>
                        <a:rPr lang="tr-TR" sz="1200" b="1" dirty="0" smtClean="0">
                          <a:latin typeface="Calibri" pitchFamily="34" charset="0"/>
                        </a:rPr>
                        <a:t>10</a:t>
                      </a:r>
                      <a:endParaRPr lang="en-US" sz="1200" b="1" dirty="0">
                        <a:latin typeface="Calibri" pitchFamily="34" charset="0"/>
                      </a:endParaRPr>
                    </a:p>
                  </a:txBody>
                  <a:tcPr/>
                </a:tc>
                <a:tc>
                  <a:txBody>
                    <a:bodyPr/>
                    <a:lstStyle/>
                    <a:p>
                      <a:r>
                        <a:rPr lang="tr-TR" sz="1200" b="1" dirty="0" smtClean="0">
                          <a:latin typeface="Calibri" pitchFamily="34" charset="0"/>
                        </a:rPr>
                        <a:t>Sosyal Tesisler </a:t>
                      </a:r>
                      <a:r>
                        <a:rPr lang="tr-TR" sz="1200" b="1" baseline="0" dirty="0" smtClean="0">
                          <a:latin typeface="Calibri" pitchFamily="34" charset="0"/>
                        </a:rPr>
                        <a:t>Boya ve Badanalarının  Yapılması</a:t>
                      </a:r>
                      <a:endParaRPr lang="en-US" sz="1200" b="1" dirty="0">
                        <a:latin typeface="Calibri" pitchFamily="34" charset="0"/>
                      </a:endParaRPr>
                    </a:p>
                  </a:txBody>
                  <a:tcPr/>
                </a:tc>
                <a:tc>
                  <a:txBody>
                    <a:bodyPr/>
                    <a:lstStyle/>
                    <a:p>
                      <a:pPr algn="ctr"/>
                      <a:r>
                        <a:rPr lang="tr-TR" sz="1200" b="1" dirty="0" smtClean="0">
                          <a:latin typeface="Calibri" pitchFamily="34" charset="0"/>
                        </a:rPr>
                        <a:t>Ağustos-Eylül</a:t>
                      </a:r>
                      <a:endParaRPr lang="en-US" sz="12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Yapılacak</a:t>
                      </a:r>
                      <a:endParaRPr lang="en-US" sz="1200" b="1" dirty="0">
                        <a:latin typeface="Calibri" pitchFamily="34" charset="0"/>
                      </a:endParaRPr>
                    </a:p>
                  </a:txBody>
                  <a:tcPr/>
                </a:tc>
              </a:tr>
              <a:tr h="273064">
                <a:tc>
                  <a:txBody>
                    <a:bodyPr/>
                    <a:lstStyle/>
                    <a:p>
                      <a:pPr algn="ctr"/>
                      <a:r>
                        <a:rPr lang="tr-TR" sz="1200" b="1" dirty="0" smtClean="0">
                          <a:latin typeface="Calibri" pitchFamily="34" charset="0"/>
                        </a:rPr>
                        <a:t>11</a:t>
                      </a:r>
                    </a:p>
                  </a:txBody>
                  <a:tcPr/>
                </a:tc>
                <a:tc>
                  <a:txBody>
                    <a:bodyPr/>
                    <a:lstStyle/>
                    <a:p>
                      <a:r>
                        <a:rPr lang="tr-TR" sz="1200" b="1" baseline="0" dirty="0" smtClean="0">
                          <a:latin typeface="Calibri" pitchFamily="34" charset="0"/>
                        </a:rPr>
                        <a:t>Kütüphane Boya ve Badanalarının  Yapılması</a:t>
                      </a:r>
                      <a:endParaRPr lang="en-US" sz="1200" b="1" dirty="0">
                        <a:latin typeface="Calibri" pitchFamily="34" charset="0"/>
                      </a:endParaRPr>
                    </a:p>
                  </a:txBody>
                  <a:tcPr/>
                </a:tc>
                <a:tc>
                  <a:txBody>
                    <a:bodyPr/>
                    <a:lstStyle/>
                    <a:p>
                      <a:pPr algn="ctr"/>
                      <a:r>
                        <a:rPr lang="tr-TR" sz="1200" b="1" dirty="0" smtClean="0">
                          <a:latin typeface="Calibri" pitchFamily="34" charset="0"/>
                        </a:rPr>
                        <a:t>Temmuz-Ağustos</a:t>
                      </a:r>
                      <a:endParaRPr lang="en-US" sz="1200" b="1"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Devam Ediyor</a:t>
                      </a:r>
                    </a:p>
                  </a:txBody>
                  <a:tcPr/>
                </a:tc>
              </a:tr>
            </a:tbl>
          </a:graphicData>
        </a:graphic>
      </p:graphicFrame>
      <p:graphicFrame>
        <p:nvGraphicFramePr>
          <p:cNvPr id="4" name="Table 13"/>
          <p:cNvGraphicFramePr>
            <a:graphicFrameLocks noGrp="1"/>
          </p:cNvGraphicFramePr>
          <p:nvPr>
            <p:extLst>
              <p:ext uri="{D42A27DB-BD31-4B8C-83A1-F6EECF244321}">
                <p14:modId xmlns="" xmlns:p14="http://schemas.microsoft.com/office/powerpoint/2010/main" val="1451779706"/>
              </p:ext>
            </p:extLst>
          </p:nvPr>
        </p:nvGraphicFramePr>
        <p:xfrm>
          <a:off x="228600" y="825353"/>
          <a:ext cx="8686800" cy="1841647"/>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533400"/>
                <a:gridCol w="8153400"/>
              </a:tblGrid>
              <a:tr h="2871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rgbClr val="FFFFFF"/>
                          </a:solidFill>
                          <a:effectLst/>
                          <a:latin typeface="Calibri" pitchFamily="34" charset="0"/>
                          <a:cs typeface="Arial" charset="0"/>
                        </a:rPr>
                        <a:t>NO</a:t>
                      </a:r>
                      <a:endParaRPr kumimoji="0" lang="tr-TR" sz="12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chemeClr val="bg1"/>
                          </a:solidFill>
                          <a:effectLst/>
                          <a:latin typeface="Calibri" pitchFamily="34" charset="0"/>
                          <a:cs typeface="Arial" charset="0"/>
                        </a:rPr>
                        <a:t>İŞİN </a:t>
                      </a:r>
                      <a:r>
                        <a:rPr kumimoji="0" lang="tr-TR" sz="1200" b="1" i="0" u="none" strike="noStrike" cap="none" normalizeH="0" baseline="0" dirty="0" smtClean="0">
                          <a:ln>
                            <a:noFill/>
                          </a:ln>
                          <a:solidFill>
                            <a:schemeClr val="bg1"/>
                          </a:solidFill>
                          <a:effectLst/>
                          <a:latin typeface="Calibri" pitchFamily="34" charset="0"/>
                          <a:cs typeface="Arial" charset="0"/>
                        </a:rPr>
                        <a:t>AÇIKLAMASI</a:t>
                      </a:r>
                      <a:endParaRPr kumimoji="0" lang="tr-TR"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anchor="ctr"/>
                </a:tc>
              </a:tr>
              <a:tr h="304292">
                <a:tc>
                  <a:txBody>
                    <a:bodyPr/>
                    <a:lstStyle/>
                    <a:p>
                      <a:pPr algn="ctr"/>
                      <a:r>
                        <a:rPr lang="tr-TR" sz="1200" b="1" i="0" dirty="0" smtClean="0">
                          <a:latin typeface="Calibri" pitchFamily="34" charset="0"/>
                        </a:rPr>
                        <a:t>1</a:t>
                      </a:r>
                      <a:endParaRPr lang="en-US" sz="1200" b="1" i="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latin typeface="Calibri" pitchFamily="34" charset="0"/>
                        </a:rPr>
                        <a:t>İİBF </a:t>
                      </a:r>
                      <a:r>
                        <a:rPr lang="tr-TR" sz="1200" b="1" baseline="0" dirty="0" smtClean="0">
                          <a:latin typeface="Calibri" pitchFamily="34" charset="0"/>
                        </a:rPr>
                        <a:t>Önünde </a:t>
                      </a:r>
                      <a:r>
                        <a:rPr lang="tr-TR" sz="1200" b="1" baseline="0" dirty="0" smtClean="0">
                          <a:latin typeface="Calibri" pitchFamily="34" charset="0"/>
                        </a:rPr>
                        <a:t>Parke Taşı İle Yaya Yolu Yapılması</a:t>
                      </a:r>
                    </a:p>
                  </a:txBody>
                  <a:tcPr/>
                </a:tc>
              </a:tr>
              <a:tr h="304292">
                <a:tc>
                  <a:txBody>
                    <a:bodyPr/>
                    <a:lstStyle/>
                    <a:p>
                      <a:pPr algn="ctr"/>
                      <a:r>
                        <a:rPr lang="tr-TR" sz="1200" b="1" i="0" dirty="0" smtClean="0">
                          <a:latin typeface="Calibri" pitchFamily="34" charset="0"/>
                        </a:rPr>
                        <a:t>2</a:t>
                      </a:r>
                      <a:endParaRPr lang="en-US" sz="1200" b="1" i="0" dirty="0">
                        <a:latin typeface="Calibri" pitchFamily="34" charset="0"/>
                      </a:endParaRPr>
                    </a:p>
                  </a:txBody>
                  <a:tcPr/>
                </a:tc>
                <a:tc>
                  <a:txBody>
                    <a:bodyPr/>
                    <a:lstStyle/>
                    <a:p>
                      <a:r>
                        <a:rPr kumimoji="0" lang="tr-TR"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T.C. Milli </a:t>
                      </a:r>
                      <a:r>
                        <a:rPr kumimoji="0" lang="tr-TR" sz="1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Eğitim Bakanlığı, Bişkek Türk İlkokulu Ve Ortaokulu İçin Harici Telefon Hatlarının Çekilmesi</a:t>
                      </a:r>
                      <a:endParaRPr lang="en-US" sz="1200" b="1" dirty="0">
                        <a:latin typeface="Calibri" pitchFamily="34" charset="0"/>
                      </a:endParaRPr>
                    </a:p>
                  </a:txBody>
                  <a:tcPr/>
                </a:tc>
              </a:tr>
              <a:tr h="304292">
                <a:tc>
                  <a:txBody>
                    <a:bodyPr/>
                    <a:lstStyle/>
                    <a:p>
                      <a:pPr algn="ctr"/>
                      <a:r>
                        <a:rPr lang="tr-TR" sz="1200" b="1" i="0" dirty="0" smtClean="0">
                          <a:latin typeface="Calibri" pitchFamily="34" charset="0"/>
                        </a:rPr>
                        <a:t>3</a:t>
                      </a:r>
                      <a:endParaRPr lang="en-US" sz="1200" b="1" i="0" dirty="0">
                        <a:latin typeface="Calibri" pitchFamily="34" charset="0"/>
                      </a:endParaRPr>
                    </a:p>
                  </a:txBody>
                  <a:tcPr/>
                </a:tc>
                <a:tc>
                  <a:txBody>
                    <a:bodyPr/>
                    <a:lstStyle/>
                    <a:p>
                      <a:r>
                        <a:rPr lang="tr-TR" sz="1200" b="1" dirty="0" smtClean="0">
                          <a:latin typeface="Calibri" pitchFamily="34" charset="0"/>
                        </a:rPr>
                        <a:t>Kamelya</a:t>
                      </a:r>
                      <a:r>
                        <a:rPr lang="tr-TR" sz="1200" b="1" baseline="0" dirty="0" smtClean="0">
                          <a:latin typeface="Calibri" pitchFamily="34" charset="0"/>
                        </a:rPr>
                        <a:t> Yapılması</a:t>
                      </a:r>
                      <a:endParaRPr lang="en-US" sz="1200" b="1" dirty="0">
                        <a:latin typeface="Calibri" pitchFamily="34" charset="0"/>
                      </a:endParaRPr>
                    </a:p>
                  </a:txBody>
                  <a:tcPr/>
                </a:tc>
              </a:tr>
              <a:tr h="304292">
                <a:tc>
                  <a:txBody>
                    <a:bodyPr/>
                    <a:lstStyle/>
                    <a:p>
                      <a:pPr algn="ctr"/>
                      <a:r>
                        <a:rPr lang="tr-TR" sz="1200" b="1" i="0" dirty="0" smtClean="0">
                          <a:latin typeface="Calibri" pitchFamily="34" charset="0"/>
                        </a:rPr>
                        <a:t>4</a:t>
                      </a:r>
                      <a:endParaRPr lang="en-US" sz="1200" b="1" i="0" dirty="0">
                        <a:latin typeface="Calibri" pitchFamily="34" charset="0"/>
                      </a:endParaRPr>
                    </a:p>
                  </a:txBody>
                  <a:tcPr/>
                </a:tc>
                <a:tc>
                  <a:txBody>
                    <a:bodyPr/>
                    <a:lstStyle/>
                    <a:p>
                      <a:r>
                        <a:rPr lang="tr-TR" sz="1200" b="1" dirty="0" smtClean="0">
                          <a:latin typeface="Calibri" pitchFamily="34" charset="0"/>
                        </a:rPr>
                        <a:t>Destek Hizmetleri</a:t>
                      </a:r>
                      <a:r>
                        <a:rPr lang="tr-TR" sz="1200" b="1" baseline="0" dirty="0" smtClean="0">
                          <a:latin typeface="Calibri" pitchFamily="34" charset="0"/>
                        </a:rPr>
                        <a:t> Dairesinin Talepleri Doğrultusunda Yeni Çevre Sulama Hatlarının Oluşturulması</a:t>
                      </a:r>
                      <a:endParaRPr lang="en-US" sz="1200" b="1" dirty="0">
                        <a:latin typeface="Calibri" pitchFamily="34" charset="0"/>
                      </a:endParaRPr>
                    </a:p>
                  </a:txBody>
                  <a:tcPr/>
                </a:tc>
              </a:tr>
              <a:tr h="337294">
                <a:tc>
                  <a:txBody>
                    <a:bodyPr/>
                    <a:lstStyle/>
                    <a:p>
                      <a:pPr algn="ctr"/>
                      <a:r>
                        <a:rPr lang="tr-TR" sz="1200" b="1" i="0" dirty="0" smtClean="0">
                          <a:latin typeface="Calibri" pitchFamily="34" charset="0"/>
                        </a:rPr>
                        <a:t>5</a:t>
                      </a:r>
                      <a:endParaRPr lang="en-US" sz="1200" b="1" i="0" dirty="0">
                        <a:latin typeface="Calibri" pitchFamily="34" charset="0"/>
                      </a:endParaRPr>
                    </a:p>
                  </a:txBody>
                  <a:tcPr/>
                </a:tc>
                <a:tc>
                  <a:txBody>
                    <a:bodyPr/>
                    <a:lstStyle/>
                    <a:p>
                      <a:r>
                        <a:rPr lang="tr-TR" sz="1200" b="1" dirty="0" smtClean="0">
                          <a:latin typeface="Calibri" pitchFamily="34" charset="0"/>
                        </a:rPr>
                        <a:t>İİBF.</a:t>
                      </a:r>
                      <a:r>
                        <a:rPr lang="tr-TR" sz="1200" b="1" baseline="0" dirty="0" smtClean="0">
                          <a:latin typeface="Calibri" pitchFamily="34" charset="0"/>
                        </a:rPr>
                        <a:t>ve İLEF </a:t>
                      </a:r>
                      <a:r>
                        <a:rPr lang="tr-TR" sz="1200" b="1" baseline="0" dirty="0" smtClean="0">
                          <a:latin typeface="Calibri" pitchFamily="34" charset="0"/>
                        </a:rPr>
                        <a:t>Binalarının Telefon Santrallerinin Yenilenmesi</a:t>
                      </a:r>
                      <a:endParaRPr lang="en-US" sz="1200" b="1" dirty="0">
                        <a:latin typeface="Calibri" pitchFamily="34" charset="0"/>
                      </a:endParaRPr>
                    </a:p>
                  </a:txBody>
                  <a:tcPr/>
                </a:tc>
              </a:tr>
            </a:tbl>
          </a:graphicData>
        </a:graphic>
      </p:graphicFrame>
      <p:sp>
        <p:nvSpPr>
          <p:cNvPr id="5" name="1 Başlık"/>
          <p:cNvSpPr txBox="1">
            <a:spLocks/>
          </p:cNvSpPr>
          <p:nvPr/>
        </p:nvSpPr>
        <p:spPr>
          <a:xfrm>
            <a:off x="419100" y="76200"/>
            <a:ext cx="8305800" cy="762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tr-TR" sz="2400" dirty="0" smtClean="0">
                <a:solidFill>
                  <a:schemeClr val="tx2">
                    <a:lumMod val="60000"/>
                    <a:lumOff val="40000"/>
                  </a:schemeClr>
                </a:solidFill>
                <a:latin typeface="Calibri" pitchFamily="34" charset="0"/>
              </a:rPr>
              <a:t>YİDB </a:t>
            </a:r>
            <a:r>
              <a:rPr lang="tr-TR" sz="2400" dirty="0" smtClean="0">
                <a:solidFill>
                  <a:schemeClr val="tx2">
                    <a:lumMod val="60000"/>
                    <a:lumOff val="40000"/>
                  </a:schemeClr>
                </a:solidFill>
                <a:latin typeface="Calibri" pitchFamily="34" charset="0"/>
              </a:rPr>
              <a:t>TEKNİK İŞLER MÜDÜRLÜĞÜ </a:t>
            </a:r>
            <a:br>
              <a:rPr lang="tr-TR" sz="2400" dirty="0" smtClean="0">
                <a:solidFill>
                  <a:schemeClr val="tx2">
                    <a:lumMod val="60000"/>
                    <a:lumOff val="40000"/>
                  </a:schemeClr>
                </a:solidFill>
                <a:latin typeface="Calibri" pitchFamily="34" charset="0"/>
              </a:rPr>
            </a:br>
            <a:r>
              <a:rPr lang="tr-TR" sz="2400" dirty="0" smtClean="0">
                <a:solidFill>
                  <a:schemeClr val="tx2">
                    <a:lumMod val="60000"/>
                    <a:lumOff val="40000"/>
                  </a:schemeClr>
                </a:solidFill>
                <a:latin typeface="Calibri" pitchFamily="34" charset="0"/>
              </a:rPr>
              <a:t>2016 YILI TAMAMLANAN İŞLER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304800"/>
            <a:ext cx="8305800" cy="801960"/>
          </a:xfrm>
        </p:spPr>
        <p:txBody>
          <a:bodyPr>
            <a:noAutofit/>
          </a:bodyPr>
          <a:lstStyle/>
          <a:p>
            <a:pPr algn="ctr" eaLnBrk="1" hangingPunct="1"/>
            <a:r>
              <a:rPr lang="tr-TR" sz="2400" dirty="0" smtClean="0">
                <a:solidFill>
                  <a:schemeClr val="tx2">
                    <a:lumMod val="60000"/>
                    <a:lumOff val="40000"/>
                  </a:schemeClr>
                </a:solidFill>
                <a:latin typeface="Calibri" pitchFamily="34" charset="0"/>
              </a:rPr>
              <a:t>YİDB </a:t>
            </a:r>
            <a:r>
              <a:rPr lang="tr-TR" sz="2400" dirty="0" smtClean="0">
                <a:solidFill>
                  <a:schemeClr val="tx2">
                    <a:lumMod val="60000"/>
                    <a:lumOff val="40000"/>
                  </a:schemeClr>
                </a:solidFill>
                <a:latin typeface="Calibri" pitchFamily="34" charset="0"/>
              </a:rPr>
              <a:t>YAPI İŞLERİ MÜDÜRLÜĞÜ </a:t>
            </a:r>
            <a:br>
              <a:rPr lang="tr-TR" sz="2400" dirty="0" smtClean="0">
                <a:solidFill>
                  <a:schemeClr val="tx2">
                    <a:lumMod val="60000"/>
                    <a:lumOff val="40000"/>
                  </a:schemeClr>
                </a:solidFill>
                <a:latin typeface="Calibri" pitchFamily="34" charset="0"/>
              </a:rPr>
            </a:br>
            <a:r>
              <a:rPr lang="tr-TR" sz="2400" dirty="0" smtClean="0">
                <a:solidFill>
                  <a:schemeClr val="tx2">
                    <a:lumMod val="60000"/>
                    <a:lumOff val="40000"/>
                  </a:schemeClr>
                </a:solidFill>
                <a:latin typeface="Calibri" pitchFamily="34" charset="0"/>
              </a:rPr>
              <a:t>2016 YILI PLANLANAN FAALİYETLER</a:t>
            </a:r>
          </a:p>
        </p:txBody>
      </p:sp>
      <p:graphicFrame>
        <p:nvGraphicFramePr>
          <p:cNvPr id="14" name="Table 13"/>
          <p:cNvGraphicFramePr>
            <a:graphicFrameLocks noGrp="1"/>
          </p:cNvGraphicFramePr>
          <p:nvPr>
            <p:extLst>
              <p:ext uri="{D42A27DB-BD31-4B8C-83A1-F6EECF244321}">
                <p14:modId xmlns="" xmlns:p14="http://schemas.microsoft.com/office/powerpoint/2010/main" val="2077358029"/>
              </p:ext>
            </p:extLst>
          </p:nvPr>
        </p:nvGraphicFramePr>
        <p:xfrm>
          <a:off x="228600" y="1295400"/>
          <a:ext cx="8458200" cy="4267200"/>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497540"/>
                <a:gridCol w="5188645"/>
                <a:gridCol w="1421547"/>
                <a:gridCol w="1350468"/>
              </a:tblGrid>
              <a:tr h="472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rgbClr val="FFFFFF"/>
                          </a:solidFill>
                          <a:effectLst/>
                          <a:latin typeface="Calibri" pitchFamily="34" charset="0"/>
                          <a:cs typeface="Arial" charset="0"/>
                        </a:rPr>
                        <a:t>NO</a:t>
                      </a:r>
                      <a:endParaRPr lang="en-US" sz="1400" b="1" kern="1200" dirty="0">
                        <a:solidFill>
                          <a:schemeClr val="lt1"/>
                        </a:solidFill>
                        <a:latin typeface="Calibri"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bg1"/>
                          </a:solidFill>
                          <a:effectLst/>
                          <a:latin typeface="Calibri" pitchFamily="34" charset="0"/>
                          <a:cs typeface="Arial" charset="0"/>
                        </a:rPr>
                        <a:t>FAALİYET</a:t>
                      </a:r>
                      <a:endParaRPr lang="en-US" sz="1400" b="1" kern="1200" dirty="0">
                        <a:solidFill>
                          <a:schemeClr val="lt1"/>
                        </a:solidFill>
                        <a:latin typeface="Calibri"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bg1"/>
                          </a:solidFill>
                          <a:effectLst/>
                          <a:latin typeface="Calibri" pitchFamily="34" charset="0"/>
                          <a:cs typeface="Arial" charset="0"/>
                        </a:rPr>
                        <a:t>ÖNGÖRÜLEN TARİH</a:t>
                      </a:r>
                      <a:endParaRPr lang="en-US" sz="1400" b="1" kern="1200" dirty="0">
                        <a:solidFill>
                          <a:schemeClr val="bg1"/>
                        </a:solidFill>
                        <a:latin typeface="Calibri"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chemeClr val="bg1"/>
                          </a:solidFill>
                          <a:effectLst/>
                          <a:latin typeface="Calibri" pitchFamily="34" charset="0"/>
                          <a:cs typeface="Arial" charset="0"/>
                        </a:rPr>
                        <a:t>AÇIKLAMA</a:t>
                      </a:r>
                      <a:endParaRPr lang="en-US" sz="1400" b="1" kern="1200" dirty="0">
                        <a:solidFill>
                          <a:schemeClr val="bg1"/>
                        </a:solidFill>
                        <a:latin typeface="Calibri" pitchFamily="34" charset="0"/>
                        <a:ea typeface="+mn-ea"/>
                        <a:cs typeface="+mn-cs"/>
                      </a:endParaRPr>
                    </a:p>
                  </a:txBody>
                  <a:tcPr anchor="ctr"/>
                </a:tc>
              </a:tr>
              <a:tr h="291393">
                <a:tc>
                  <a:txBody>
                    <a:bodyPr/>
                    <a:lstStyle/>
                    <a:p>
                      <a:pPr algn="ctr"/>
                      <a:r>
                        <a:rPr lang="tr-TR" sz="1400" dirty="0" smtClean="0">
                          <a:latin typeface="Calibri" pitchFamily="34" charset="0"/>
                        </a:rPr>
                        <a:t>1</a:t>
                      </a:r>
                      <a:endParaRPr lang="en-US" sz="1400" dirty="0">
                        <a:latin typeface="Calibri" pitchFamily="34" charset="0"/>
                      </a:endParaRPr>
                    </a:p>
                  </a:txBody>
                  <a:tcPr anchor="ctr"/>
                </a:tc>
                <a:tc>
                  <a:txBody>
                    <a:bodyPr/>
                    <a:lstStyle/>
                    <a:p>
                      <a:pPr marL="0" marR="0" lvl="1" indent="0" algn="just" defTabSz="914400" rtl="0" eaLnBrk="1" fontAlgn="auto" latinLnBrk="0" hangingPunct="1">
                        <a:lnSpc>
                          <a:spcPct val="100000"/>
                        </a:lnSpc>
                        <a:spcBef>
                          <a:spcPts val="0"/>
                        </a:spcBef>
                        <a:spcAft>
                          <a:spcPts val="0"/>
                        </a:spcAft>
                        <a:buClrTx/>
                        <a:buSzTx/>
                        <a:buFont typeface="Arial" pitchFamily="34" charset="0"/>
                        <a:buNone/>
                        <a:tabLst/>
                        <a:defRPr/>
                      </a:pPr>
                      <a:r>
                        <a:rPr lang="tr-TR" sz="1400" kern="1200" dirty="0" smtClean="0">
                          <a:solidFill>
                            <a:schemeClr val="dk1"/>
                          </a:solidFill>
                          <a:latin typeface="Calibri" pitchFamily="34" charset="0"/>
                          <a:ea typeface="+mn-ea"/>
                          <a:cs typeface="+mn-cs"/>
                        </a:rPr>
                        <a:t>Ziraat ve Veteriner Fakültesi ile Turizm Otelcilik Yüksekokulu İnşaatları</a:t>
                      </a:r>
                      <a:endParaRPr lang="tr-TR" sz="1400" dirty="0" smtClean="0">
                        <a:latin typeface="Calibri" pitchFamily="34" charset="0"/>
                      </a:endParaRPr>
                    </a:p>
                  </a:txBody>
                  <a:tcPr anchor="ctr"/>
                </a:tc>
                <a:tc>
                  <a:txBody>
                    <a:bodyPr/>
                    <a:lstStyle/>
                    <a:p>
                      <a:pPr algn="ctr"/>
                      <a:r>
                        <a:rPr lang="tr-TR" sz="1400" dirty="0" smtClean="0">
                          <a:latin typeface="Calibri" pitchFamily="34" charset="0"/>
                        </a:rPr>
                        <a:t>TEMMUZ 2016</a:t>
                      </a:r>
                      <a:endParaRPr lang="en-US" sz="1400" dirty="0">
                        <a:latin typeface="Calibri" pitchFamily="34" charset="0"/>
                      </a:endParaRPr>
                    </a:p>
                  </a:txBody>
                  <a:tcPr anchor="ctr"/>
                </a:tc>
                <a:tc>
                  <a:txBody>
                    <a:bodyPr/>
                    <a:lstStyle/>
                    <a:p>
                      <a:pPr algn="ctr"/>
                      <a:r>
                        <a:rPr lang="tr-TR" sz="1400" dirty="0" smtClean="0">
                          <a:latin typeface="Calibri" pitchFamily="34" charset="0"/>
                        </a:rPr>
                        <a:t>YAPIMI</a:t>
                      </a:r>
                      <a:r>
                        <a:rPr lang="tr-TR" sz="1400" baseline="0" dirty="0" smtClean="0">
                          <a:latin typeface="Calibri" pitchFamily="34" charset="0"/>
                        </a:rPr>
                        <a:t> DEVAM EDİYOR</a:t>
                      </a:r>
                      <a:endParaRPr lang="en-US" sz="1400" dirty="0">
                        <a:latin typeface="Calibri" pitchFamily="34" charset="0"/>
                      </a:endParaRPr>
                    </a:p>
                  </a:txBody>
                  <a:tcPr anchor="ctr"/>
                </a:tc>
              </a:tr>
              <a:tr h="447578">
                <a:tc>
                  <a:txBody>
                    <a:bodyPr/>
                    <a:lstStyle/>
                    <a:p>
                      <a:pPr algn="ctr"/>
                      <a:r>
                        <a:rPr lang="tr-TR" sz="1400" dirty="0" smtClean="0">
                          <a:latin typeface="Calibri" pitchFamily="34" charset="0"/>
                        </a:rPr>
                        <a:t>2</a:t>
                      </a:r>
                      <a:endParaRPr lang="en-US" sz="1400" dirty="0">
                        <a:latin typeface="Calibri" pitchFamily="34" charset="0"/>
                      </a:endParaRPr>
                    </a:p>
                  </a:txBody>
                  <a:tcPr anchor="ctr"/>
                </a:tc>
                <a:tc>
                  <a:txBody>
                    <a:bodyPr/>
                    <a:lstStyle/>
                    <a:p>
                      <a:r>
                        <a:rPr lang="tr-TR" sz="1400" kern="1200" dirty="0" smtClean="0">
                          <a:solidFill>
                            <a:schemeClr val="dk1"/>
                          </a:solidFill>
                          <a:latin typeface="Calibri" pitchFamily="34" charset="0"/>
                          <a:ea typeface="+mn-ea"/>
                          <a:cs typeface="+mn-cs"/>
                        </a:rPr>
                        <a:t>Ziraat Ve Veteriner Fakültesi İle Turizm Otelcilik Yüksekokulu Isı Ve Enerji Merkezleri’nin Proje Çalışmaları ve</a:t>
                      </a:r>
                      <a:r>
                        <a:rPr lang="tr-TR" sz="1400" kern="1200" baseline="0" dirty="0" smtClean="0">
                          <a:solidFill>
                            <a:schemeClr val="dk1"/>
                          </a:solidFill>
                          <a:latin typeface="Calibri" pitchFamily="34" charset="0"/>
                          <a:ea typeface="+mn-ea"/>
                          <a:cs typeface="+mn-cs"/>
                        </a:rPr>
                        <a:t> İmalatlarının Tamamlanması</a:t>
                      </a:r>
                      <a:endParaRPr lang="en-US" sz="1400" dirty="0">
                        <a:latin typeface="Calibri" pitchFamily="34" charset="0"/>
                      </a:endParaRPr>
                    </a:p>
                  </a:txBody>
                  <a:tcPr anchor="ctr"/>
                </a:tc>
                <a:tc>
                  <a:txBody>
                    <a:bodyPr/>
                    <a:lstStyle/>
                    <a:p>
                      <a:pPr algn="ctr"/>
                      <a:r>
                        <a:rPr lang="tr-TR" sz="1400" dirty="0" smtClean="0">
                          <a:latin typeface="Calibri" pitchFamily="34" charset="0"/>
                        </a:rPr>
                        <a:t>KASIM</a:t>
                      </a:r>
                      <a:r>
                        <a:rPr lang="tr-TR" sz="1400" baseline="0" dirty="0" smtClean="0">
                          <a:latin typeface="Calibri" pitchFamily="34" charset="0"/>
                        </a:rPr>
                        <a:t>  2016</a:t>
                      </a:r>
                      <a:endParaRPr lang="en-US" sz="1400" dirty="0">
                        <a:latin typeface="Calibri" pitchFamily="34" charset="0"/>
                      </a:endParaRPr>
                    </a:p>
                  </a:txBody>
                  <a:tcPr anchor="ctr"/>
                </a:tc>
                <a:tc>
                  <a:txBody>
                    <a:bodyPr/>
                    <a:lstStyle/>
                    <a:p>
                      <a:pPr algn="ctr"/>
                      <a:r>
                        <a:rPr lang="tr-TR" sz="1400" dirty="0" smtClean="0">
                          <a:latin typeface="Calibri" pitchFamily="34" charset="0"/>
                        </a:rPr>
                        <a:t>PROJE</a:t>
                      </a:r>
                      <a:r>
                        <a:rPr lang="tr-TR" sz="1400" baseline="0" dirty="0" smtClean="0">
                          <a:latin typeface="Calibri" pitchFamily="34" charset="0"/>
                        </a:rPr>
                        <a:t> ÇALIŞMALARI</a:t>
                      </a:r>
                    </a:p>
                    <a:p>
                      <a:pPr algn="ctr"/>
                      <a:r>
                        <a:rPr lang="tr-TR" sz="1400" baseline="0" dirty="0" smtClean="0">
                          <a:latin typeface="Calibri" pitchFamily="34" charset="0"/>
                        </a:rPr>
                        <a:t>TAMAMLANDI</a:t>
                      </a:r>
                    </a:p>
                  </a:txBody>
                  <a:tcPr anchor="ctr"/>
                </a:tc>
              </a:tr>
              <a:tr h="447578">
                <a:tc>
                  <a:txBody>
                    <a:bodyPr/>
                    <a:lstStyle/>
                    <a:p>
                      <a:pPr algn="ctr"/>
                      <a:r>
                        <a:rPr lang="tr-TR" sz="1400" dirty="0" smtClean="0">
                          <a:latin typeface="Calibri" pitchFamily="34" charset="0"/>
                        </a:rPr>
                        <a:t>3</a:t>
                      </a:r>
                      <a:endParaRPr lang="en-US" sz="1400" dirty="0">
                        <a:latin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kern="1200" dirty="0" smtClean="0">
                          <a:solidFill>
                            <a:schemeClr val="dk1"/>
                          </a:solidFill>
                          <a:latin typeface="Calibri" pitchFamily="34" charset="0"/>
                          <a:ea typeface="+mn-ea"/>
                          <a:cs typeface="+mn-cs"/>
                        </a:rPr>
                        <a:t>Spor Salonu Ek Tesisleri’nin (400 Metre Atletizm Pisti, Suni Çim Futbol Sahası, Basketbol ve Voleybol Sahaları, Açık Jimnastik Sahası Ve Tesis Binası) Tamamlanması</a:t>
                      </a:r>
                      <a:endParaRPr lang="en-US" sz="1400" dirty="0">
                        <a:latin typeface="Calibri" pitchFamily="34" charset="0"/>
                      </a:endParaRPr>
                    </a:p>
                  </a:txBody>
                  <a:tcPr anchor="ctr"/>
                </a:tc>
                <a:tc>
                  <a:txBody>
                    <a:bodyPr/>
                    <a:lstStyle/>
                    <a:p>
                      <a:pPr algn="ctr"/>
                      <a:r>
                        <a:rPr lang="tr-TR" sz="1400" dirty="0" smtClean="0">
                          <a:latin typeface="Calibri" pitchFamily="34" charset="0"/>
                        </a:rPr>
                        <a:t>TEMMUZ 2016</a:t>
                      </a:r>
                      <a:endParaRPr lang="en-US" sz="1400" dirty="0">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latin typeface="Calibri" pitchFamily="34" charset="0"/>
                        </a:rPr>
                        <a:t>YAPIMI</a:t>
                      </a:r>
                      <a:r>
                        <a:rPr lang="tr-TR" sz="1400" baseline="0" dirty="0" smtClean="0">
                          <a:latin typeface="Calibri" pitchFamily="34" charset="0"/>
                        </a:rPr>
                        <a:t> DEVAM </a:t>
                      </a:r>
                      <a:r>
                        <a:rPr lang="tr-TR" sz="1400" baseline="0" dirty="0" smtClean="0">
                          <a:latin typeface="Calibri" pitchFamily="34" charset="0"/>
                        </a:rPr>
                        <a:t>EDİYOR</a:t>
                      </a:r>
                      <a:endParaRPr lang="en-US" sz="1400" dirty="0">
                        <a:latin typeface="Calibri" pitchFamily="34" charset="0"/>
                      </a:endParaRPr>
                    </a:p>
                  </a:txBody>
                  <a:tcPr anchor="ctr"/>
                </a:tc>
              </a:tr>
              <a:tr h="447578">
                <a:tc>
                  <a:txBody>
                    <a:bodyPr/>
                    <a:lstStyle/>
                    <a:p>
                      <a:pPr algn="ctr"/>
                      <a:r>
                        <a:rPr lang="tr-TR" sz="1400" dirty="0" smtClean="0">
                          <a:latin typeface="Calibri" pitchFamily="34" charset="0"/>
                        </a:rPr>
                        <a:t>4</a:t>
                      </a:r>
                      <a:endParaRPr lang="en-US" sz="1400" dirty="0">
                        <a:latin typeface="Calibri" pitchFamily="34" charset="0"/>
                      </a:endParaRPr>
                    </a:p>
                  </a:txBody>
                  <a:tcPr anchor="ctr"/>
                </a:tc>
                <a:tc>
                  <a:txBody>
                    <a:bodyPr/>
                    <a:lstStyle/>
                    <a:p>
                      <a:r>
                        <a:rPr lang="tr-TR" sz="1400" kern="1200" baseline="0" dirty="0" smtClean="0">
                          <a:solidFill>
                            <a:schemeClr val="dk1"/>
                          </a:solidFill>
                          <a:latin typeface="Calibri" pitchFamily="34" charset="0"/>
                          <a:ea typeface="+mn-ea"/>
                          <a:cs typeface="+mn-cs"/>
                        </a:rPr>
                        <a:t>Cengiz </a:t>
                      </a:r>
                      <a:r>
                        <a:rPr lang="tr-TR" sz="1400" kern="1200" baseline="0" dirty="0" err="1" smtClean="0">
                          <a:solidFill>
                            <a:schemeClr val="dk1"/>
                          </a:solidFill>
                          <a:latin typeface="Calibri" pitchFamily="34" charset="0"/>
                          <a:ea typeface="+mn-ea"/>
                          <a:cs typeface="+mn-cs"/>
                        </a:rPr>
                        <a:t>Aytmatov</a:t>
                      </a:r>
                      <a:r>
                        <a:rPr lang="tr-TR" sz="1400" kern="1200" baseline="0" dirty="0" smtClean="0">
                          <a:solidFill>
                            <a:schemeClr val="dk1"/>
                          </a:solidFill>
                          <a:latin typeface="Calibri" pitchFamily="34" charset="0"/>
                          <a:ea typeface="+mn-ea"/>
                          <a:cs typeface="+mn-cs"/>
                        </a:rPr>
                        <a:t> </a:t>
                      </a:r>
                      <a:r>
                        <a:rPr lang="tr-TR" sz="1400" kern="1200" baseline="0" dirty="0" err="1" smtClean="0">
                          <a:solidFill>
                            <a:schemeClr val="dk1"/>
                          </a:solidFill>
                          <a:latin typeface="Calibri" pitchFamily="34" charset="0"/>
                          <a:ea typeface="+mn-ea"/>
                          <a:cs typeface="+mn-cs"/>
                        </a:rPr>
                        <a:t>Cal</a:t>
                      </a:r>
                      <a:r>
                        <a:rPr lang="tr-TR" sz="1400" kern="1200" baseline="0" dirty="0" smtClean="0">
                          <a:solidFill>
                            <a:schemeClr val="dk1"/>
                          </a:solidFill>
                          <a:latin typeface="Calibri" pitchFamily="34" charset="0"/>
                          <a:ea typeface="+mn-ea"/>
                          <a:cs typeface="+mn-cs"/>
                        </a:rPr>
                        <a:t> Yerleşkesi Sınır Tespitlerinin Yapılarak Gerekli Düzenlemelerin Gerçekleştirilmesi</a:t>
                      </a:r>
                      <a:endParaRPr lang="en-US" sz="1400" kern="1200" baseline="0" dirty="0">
                        <a:solidFill>
                          <a:schemeClr val="dk1"/>
                        </a:solidFill>
                        <a:latin typeface="Calibri" pitchFamily="34" charset="0"/>
                        <a:ea typeface="+mn-ea"/>
                        <a:cs typeface="+mn-cs"/>
                      </a:endParaRPr>
                    </a:p>
                  </a:txBody>
                  <a:tcPr anchor="ctr"/>
                </a:tc>
                <a:tc>
                  <a:txBody>
                    <a:bodyPr/>
                    <a:lstStyle/>
                    <a:p>
                      <a:pPr algn="ctr"/>
                      <a:r>
                        <a:rPr lang="tr-TR" sz="1400" dirty="0" smtClean="0">
                          <a:latin typeface="Calibri" pitchFamily="34" charset="0"/>
                        </a:rPr>
                        <a:t>2016 YILI</a:t>
                      </a:r>
                      <a:r>
                        <a:rPr lang="tr-TR" sz="1400" baseline="0" dirty="0" smtClean="0">
                          <a:latin typeface="Calibri" pitchFamily="34" charset="0"/>
                        </a:rPr>
                        <a:t> İÇERİSİNDE</a:t>
                      </a:r>
                      <a:endParaRPr lang="en-US" sz="1400" dirty="0">
                        <a:latin typeface="Calibri" pitchFamily="34" charset="0"/>
                      </a:endParaRPr>
                    </a:p>
                  </a:txBody>
                  <a:tcPr anchor="ctr"/>
                </a:tc>
                <a:tc>
                  <a:txBody>
                    <a:bodyPr/>
                    <a:lstStyle/>
                    <a:p>
                      <a:pPr algn="ctr"/>
                      <a:endParaRPr lang="en-US" sz="1400" dirty="0">
                        <a:latin typeface="Calibri" pitchFamily="34" charset="0"/>
                      </a:endParaRPr>
                    </a:p>
                  </a:txBody>
                  <a:tcPr anchor="ctr"/>
                </a:tc>
              </a:tr>
              <a:tr h="447578">
                <a:tc>
                  <a:txBody>
                    <a:bodyPr/>
                    <a:lstStyle/>
                    <a:p>
                      <a:pPr algn="ctr"/>
                      <a:r>
                        <a:rPr lang="tr-TR" sz="1400" dirty="0" smtClean="0">
                          <a:latin typeface="Calibri" pitchFamily="34" charset="0"/>
                        </a:rPr>
                        <a:t>5</a:t>
                      </a:r>
                      <a:endParaRPr lang="en-US" sz="1400" dirty="0">
                        <a:latin typeface="Calibri" pitchFamily="34" charset="0"/>
                      </a:endParaRPr>
                    </a:p>
                  </a:txBody>
                  <a:tcPr anchor="ctr"/>
                </a:tc>
                <a:tc>
                  <a:txBody>
                    <a:bodyPr/>
                    <a:lstStyle/>
                    <a:p>
                      <a:r>
                        <a:rPr lang="tr-TR" sz="1400" kern="1200" baseline="0" dirty="0" smtClean="0">
                          <a:solidFill>
                            <a:schemeClr val="dk1"/>
                          </a:solidFill>
                          <a:latin typeface="Calibri" pitchFamily="34" charset="0"/>
                          <a:ea typeface="+mn-ea"/>
                          <a:cs typeface="+mn-cs"/>
                        </a:rPr>
                        <a:t>Cengiz Aytmatov Cal Yerleşkesi Ana Giriş Kısmında Üniversitemize Belediye Tarafından Tahsis Edilecek Bölümlere Çevre Düzenlemesi Yapılması</a:t>
                      </a:r>
                      <a:endParaRPr lang="en-US" sz="1400" kern="1200" baseline="0" dirty="0">
                        <a:solidFill>
                          <a:schemeClr val="dk1"/>
                        </a:solidFill>
                        <a:latin typeface="Calibri" pitchFamily="34" charset="0"/>
                        <a:ea typeface="+mn-ea"/>
                        <a:cs typeface="+mn-cs"/>
                      </a:endParaRPr>
                    </a:p>
                  </a:txBody>
                  <a:tcPr anchor="ctr"/>
                </a:tc>
                <a:tc>
                  <a:txBody>
                    <a:bodyPr/>
                    <a:lstStyle/>
                    <a:p>
                      <a:pPr algn="ctr"/>
                      <a:r>
                        <a:rPr lang="tr-TR" sz="1400" dirty="0" smtClean="0">
                          <a:latin typeface="Calibri" pitchFamily="34" charset="0"/>
                        </a:rPr>
                        <a:t>2016 YILI</a:t>
                      </a:r>
                      <a:r>
                        <a:rPr lang="tr-TR" sz="1400" baseline="0" dirty="0" smtClean="0">
                          <a:latin typeface="Calibri" pitchFamily="34" charset="0"/>
                        </a:rPr>
                        <a:t> İÇERİSİNDE</a:t>
                      </a:r>
                      <a:endParaRPr lang="en-US" sz="1400" dirty="0">
                        <a:latin typeface="Calibri" pitchFamily="34" charset="0"/>
                      </a:endParaRPr>
                    </a:p>
                  </a:txBody>
                  <a:tcPr anchor="ctr"/>
                </a:tc>
                <a:tc>
                  <a:txBody>
                    <a:bodyPr/>
                    <a:lstStyle/>
                    <a:p>
                      <a:pPr algn="ctr"/>
                      <a:endParaRPr lang="en-US" sz="1400" dirty="0">
                        <a:latin typeface="Calibri" pitchFamily="34" charset="0"/>
                      </a:endParaRPr>
                    </a:p>
                  </a:txBody>
                  <a:tcPr anchor="ctr"/>
                </a:tc>
              </a:tr>
              <a:tr h="447578">
                <a:tc>
                  <a:txBody>
                    <a:bodyPr/>
                    <a:lstStyle/>
                    <a:p>
                      <a:pPr algn="ctr"/>
                      <a:r>
                        <a:rPr lang="tr-TR" sz="1400" dirty="0" smtClean="0">
                          <a:latin typeface="Calibri" pitchFamily="34" charset="0"/>
                        </a:rPr>
                        <a:t>6</a:t>
                      </a:r>
                      <a:endParaRPr lang="en-US" sz="1400" dirty="0">
                        <a:latin typeface="Calibri" pitchFamily="34" charset="0"/>
                      </a:endParaRPr>
                    </a:p>
                  </a:txBody>
                  <a:tcPr anchor="ctr"/>
                </a:tc>
                <a:tc>
                  <a:txBody>
                    <a:bodyPr/>
                    <a:lstStyle/>
                    <a:p>
                      <a:r>
                        <a:rPr lang="tr-TR" sz="1400" kern="1200" baseline="0" dirty="0" smtClean="0">
                          <a:solidFill>
                            <a:schemeClr val="dk1"/>
                          </a:solidFill>
                          <a:latin typeface="Calibri" pitchFamily="34" charset="0"/>
                          <a:ea typeface="+mn-ea"/>
                          <a:cs typeface="+mn-cs"/>
                        </a:rPr>
                        <a:t>Cengiz Aytmatov Cal Yerleşkesi 2.Giriş Kapısı Tasarım ve İmalat Çalışmaları</a:t>
                      </a:r>
                      <a:endParaRPr lang="en-US" sz="1400" kern="1200" baseline="0" dirty="0">
                        <a:solidFill>
                          <a:schemeClr val="dk1"/>
                        </a:solidFill>
                        <a:latin typeface="Calibri"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dirty="0" smtClean="0">
                          <a:latin typeface="Calibri" pitchFamily="34" charset="0"/>
                        </a:rPr>
                        <a:t>2016 YILI</a:t>
                      </a:r>
                      <a:r>
                        <a:rPr lang="tr-TR" sz="1400" baseline="0" dirty="0" smtClean="0">
                          <a:latin typeface="Calibri" pitchFamily="34" charset="0"/>
                        </a:rPr>
                        <a:t> İÇERİSİNDE</a:t>
                      </a:r>
                      <a:endParaRPr lang="en-US" sz="1400" dirty="0" smtClean="0">
                        <a:latin typeface="Calibri" pitchFamily="34" charset="0"/>
                      </a:endParaRPr>
                    </a:p>
                  </a:txBody>
                  <a:tcPr anchor="ctr"/>
                </a:tc>
                <a:tc>
                  <a:txBody>
                    <a:bodyPr/>
                    <a:lstStyle/>
                    <a:p>
                      <a:pPr algn="ctr"/>
                      <a:endParaRPr lang="en-US" sz="1400" dirty="0">
                        <a:latin typeface="Calibri"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304800"/>
            <a:ext cx="8305800" cy="914400"/>
          </a:xfrm>
        </p:spPr>
        <p:txBody>
          <a:bodyPr>
            <a:normAutofit/>
          </a:bodyPr>
          <a:lstStyle/>
          <a:p>
            <a:pPr algn="ctr" eaLnBrk="1" hangingPunct="1"/>
            <a:r>
              <a:rPr lang="tr-TR" sz="2400" dirty="0" smtClean="0">
                <a:solidFill>
                  <a:schemeClr val="tx2">
                    <a:lumMod val="60000"/>
                    <a:lumOff val="40000"/>
                  </a:schemeClr>
                </a:solidFill>
                <a:latin typeface="Calibri" pitchFamily="34" charset="0"/>
              </a:rPr>
              <a:t>YİDB YAPI </a:t>
            </a:r>
            <a:r>
              <a:rPr lang="tr-TR" sz="2400" dirty="0" smtClean="0">
                <a:solidFill>
                  <a:schemeClr val="tx2">
                    <a:lumMod val="60000"/>
                    <a:lumOff val="40000"/>
                  </a:schemeClr>
                </a:solidFill>
                <a:latin typeface="Calibri" pitchFamily="34" charset="0"/>
              </a:rPr>
              <a:t>İŞLERİ MÜDÜRLÜĞÜ </a:t>
            </a:r>
            <a:br>
              <a:rPr lang="tr-TR" sz="2400" dirty="0" smtClean="0">
                <a:solidFill>
                  <a:schemeClr val="tx2">
                    <a:lumMod val="60000"/>
                    <a:lumOff val="40000"/>
                  </a:schemeClr>
                </a:solidFill>
                <a:latin typeface="Calibri" pitchFamily="34" charset="0"/>
              </a:rPr>
            </a:br>
            <a:r>
              <a:rPr lang="tr-TR" sz="2400" dirty="0" smtClean="0">
                <a:solidFill>
                  <a:schemeClr val="tx2">
                    <a:lumMod val="60000"/>
                    <a:lumOff val="40000"/>
                  </a:schemeClr>
                </a:solidFill>
                <a:latin typeface="Calibri" pitchFamily="34" charset="0"/>
              </a:rPr>
              <a:t>2015 YILI TAMAMLANAN </a:t>
            </a:r>
            <a:r>
              <a:rPr lang="tr-TR" sz="2400" dirty="0" smtClean="0">
                <a:solidFill>
                  <a:schemeClr val="tx2">
                    <a:lumMod val="60000"/>
                    <a:lumOff val="40000"/>
                  </a:schemeClr>
                </a:solidFill>
                <a:latin typeface="Calibri" pitchFamily="34" charset="0"/>
              </a:rPr>
              <a:t>İŞLER</a:t>
            </a:r>
            <a:endParaRPr lang="tr-TR" sz="1800" dirty="0" smtClean="0"/>
          </a:p>
        </p:txBody>
      </p:sp>
      <p:sp>
        <p:nvSpPr>
          <p:cNvPr id="4" name="3 Dikdörtgen"/>
          <p:cNvSpPr/>
          <p:nvPr/>
        </p:nvSpPr>
        <p:spPr>
          <a:xfrm>
            <a:off x="304800" y="1371601"/>
            <a:ext cx="8458200" cy="584775"/>
          </a:xfrm>
          <a:prstGeom prst="rect">
            <a:avLst/>
          </a:prstGeom>
        </p:spPr>
        <p:txBody>
          <a:bodyPr wrap="square">
            <a:spAutoFit/>
          </a:bodyPr>
          <a:lstStyle/>
          <a:p>
            <a:pPr marL="176213" indent="-176213">
              <a:buFont typeface="Wingdings" pitchFamily="2" charset="2"/>
              <a:buChar char="v"/>
            </a:pPr>
            <a:r>
              <a:rPr lang="tr-TR" sz="1600" dirty="0" smtClean="0">
                <a:latin typeface="Calibri" pitchFamily="34" charset="0"/>
              </a:rPr>
              <a:t> </a:t>
            </a:r>
            <a:r>
              <a:rPr lang="tr-TR" sz="1600" dirty="0" smtClean="0">
                <a:latin typeface="Calibri" pitchFamily="34" charset="0"/>
              </a:rPr>
              <a:t>İlahiyat Fakültesi Uygulama Camii inşaatı tamamlanmış ve 13.07.2015 tarihinde ibadete açılmıştır. Çevre ve otopark düzenlemesi ise Aralık ayı içerisinde tamamlanmıştır. </a:t>
            </a:r>
            <a:endParaRPr lang="tr-TR" dirty="0">
              <a:latin typeface="Calibri" pitchFamily="34" charset="0"/>
            </a:endParaRPr>
          </a:p>
        </p:txBody>
      </p:sp>
      <p:pic>
        <p:nvPicPr>
          <p:cNvPr id="1026" name="Picture 2" descr="C:\Users\Yapi\Desktop\FOTO\cami foto\camii\DSC_5229-2.jpg"/>
          <p:cNvPicPr>
            <a:picLocks noChangeAspect="1" noChangeArrowheads="1"/>
          </p:cNvPicPr>
          <p:nvPr/>
        </p:nvPicPr>
        <p:blipFill>
          <a:blip r:embed="rId2" cstate="print"/>
          <a:srcRect/>
          <a:stretch>
            <a:fillRect/>
          </a:stretch>
        </p:blipFill>
        <p:spPr bwMode="auto">
          <a:xfrm>
            <a:off x="4800600" y="2105395"/>
            <a:ext cx="3695826" cy="2466605"/>
          </a:xfrm>
          <a:prstGeom prst="rect">
            <a:avLst/>
          </a:prstGeom>
          <a:ln>
            <a:noFill/>
          </a:ln>
          <a:effectLst>
            <a:softEdge rad="112500"/>
          </a:effectLst>
        </p:spPr>
      </p:pic>
      <p:sp>
        <p:nvSpPr>
          <p:cNvPr id="6" name="5 Dikdörtgen"/>
          <p:cNvSpPr/>
          <p:nvPr/>
        </p:nvSpPr>
        <p:spPr>
          <a:xfrm>
            <a:off x="457200" y="2638961"/>
            <a:ext cx="4572000" cy="1323439"/>
          </a:xfrm>
          <a:prstGeom prst="rect">
            <a:avLst/>
          </a:prstGeom>
        </p:spPr>
        <p:txBody>
          <a:bodyPr wrap="square">
            <a:spAutoFit/>
          </a:bodyPr>
          <a:lstStyle/>
          <a:p>
            <a:r>
              <a:rPr lang="tr-TR" sz="1600" b="1" dirty="0" smtClean="0">
                <a:latin typeface="Calibri" pitchFamily="34" charset="0"/>
              </a:rPr>
              <a:t>SÖZLEŞME BEDELİ	:</a:t>
            </a:r>
            <a:r>
              <a:rPr lang="tr-TR" sz="1600" dirty="0" smtClean="0">
                <a:latin typeface="Calibri" pitchFamily="34" charset="0"/>
              </a:rPr>
              <a:t> 4.000.000,00 </a:t>
            </a:r>
            <a:r>
              <a:rPr lang="tr-TR" sz="1600" dirty="0" smtClean="0">
                <a:latin typeface="Calibri" pitchFamily="34" charset="0"/>
              </a:rPr>
              <a:t>USD</a:t>
            </a:r>
            <a:endParaRPr lang="tr-TR" sz="1600" dirty="0" smtClean="0">
              <a:latin typeface="Calibri" pitchFamily="34" charset="0"/>
            </a:endParaRPr>
          </a:p>
          <a:p>
            <a:r>
              <a:rPr lang="tr-TR" sz="1600" b="1" dirty="0" smtClean="0">
                <a:latin typeface="Calibri" pitchFamily="34" charset="0"/>
              </a:rPr>
              <a:t>YÜKLENİCİ		:</a:t>
            </a:r>
            <a:r>
              <a:rPr lang="tr-TR" sz="1600" dirty="0" smtClean="0">
                <a:latin typeface="Calibri" pitchFamily="34" charset="0"/>
              </a:rPr>
              <a:t> Avrasya Bilim Ve Kültür Vakfı</a:t>
            </a:r>
          </a:p>
          <a:p>
            <a:r>
              <a:rPr lang="en-US" sz="1600" b="1" dirty="0" smtClean="0">
                <a:latin typeface="Calibri" pitchFamily="34" charset="0"/>
              </a:rPr>
              <a:t>SÖZLEŞME TARİHİ</a:t>
            </a:r>
            <a:r>
              <a:rPr lang="tr-TR" sz="1600" b="1" dirty="0" smtClean="0">
                <a:latin typeface="Calibri" pitchFamily="34" charset="0"/>
              </a:rPr>
              <a:t>	</a:t>
            </a:r>
            <a:r>
              <a:rPr lang="en-US" sz="1600" b="1" dirty="0" smtClean="0">
                <a:latin typeface="Calibri" pitchFamily="34" charset="0"/>
              </a:rPr>
              <a:t>:</a:t>
            </a:r>
            <a:r>
              <a:rPr lang="en-US" sz="1600" dirty="0" smtClean="0">
                <a:latin typeface="Calibri" pitchFamily="34" charset="0"/>
              </a:rPr>
              <a:t> </a:t>
            </a:r>
            <a:r>
              <a:rPr lang="tr-TR" sz="1600" dirty="0" smtClean="0">
                <a:latin typeface="Calibri" pitchFamily="34" charset="0"/>
              </a:rPr>
              <a:t>03</a:t>
            </a:r>
            <a:r>
              <a:rPr lang="en-US" sz="1600" dirty="0" smtClean="0">
                <a:latin typeface="Calibri" pitchFamily="34" charset="0"/>
              </a:rPr>
              <a:t>.0</a:t>
            </a:r>
            <a:r>
              <a:rPr lang="tr-TR" sz="1600" dirty="0" smtClean="0">
                <a:latin typeface="Calibri" pitchFamily="34" charset="0"/>
              </a:rPr>
              <a:t>4</a:t>
            </a:r>
            <a:r>
              <a:rPr lang="en-US" sz="1600" dirty="0" smtClean="0">
                <a:latin typeface="Calibri" pitchFamily="34" charset="0"/>
              </a:rPr>
              <a:t>.201</a:t>
            </a:r>
            <a:r>
              <a:rPr lang="tr-TR" sz="1600" dirty="0" smtClean="0">
                <a:latin typeface="Calibri" pitchFamily="34" charset="0"/>
              </a:rPr>
              <a:t>2</a:t>
            </a:r>
          </a:p>
          <a:p>
            <a:r>
              <a:rPr lang="en-US" sz="1600" b="1" dirty="0" smtClean="0">
                <a:latin typeface="Calibri" pitchFamily="34" charset="0"/>
              </a:rPr>
              <a:t>YER TESLİM TARİHİ</a:t>
            </a:r>
            <a:r>
              <a:rPr lang="tr-TR" sz="1600" b="1" dirty="0" smtClean="0">
                <a:latin typeface="Calibri" pitchFamily="34" charset="0"/>
              </a:rPr>
              <a:t>	</a:t>
            </a:r>
            <a:r>
              <a:rPr lang="en-US" sz="1600" b="1" dirty="0" smtClean="0">
                <a:latin typeface="Calibri" pitchFamily="34" charset="0"/>
              </a:rPr>
              <a:t>:</a:t>
            </a:r>
            <a:r>
              <a:rPr lang="en-US" sz="1600" dirty="0" smtClean="0">
                <a:latin typeface="Calibri" pitchFamily="34" charset="0"/>
              </a:rPr>
              <a:t> </a:t>
            </a:r>
            <a:r>
              <a:rPr lang="tr-TR" sz="1600" dirty="0" smtClean="0">
                <a:latin typeface="Calibri" pitchFamily="34" charset="0"/>
              </a:rPr>
              <a:t>03</a:t>
            </a:r>
            <a:r>
              <a:rPr lang="en-US" sz="1600" dirty="0" smtClean="0">
                <a:latin typeface="Calibri" pitchFamily="34" charset="0"/>
              </a:rPr>
              <a:t>.0</a:t>
            </a:r>
            <a:r>
              <a:rPr lang="tr-TR" sz="1600" dirty="0" smtClean="0">
                <a:latin typeface="Calibri" pitchFamily="34" charset="0"/>
              </a:rPr>
              <a:t>4</a:t>
            </a:r>
            <a:r>
              <a:rPr lang="en-US" sz="1600" dirty="0" smtClean="0">
                <a:latin typeface="Calibri" pitchFamily="34" charset="0"/>
              </a:rPr>
              <a:t>.201</a:t>
            </a:r>
            <a:r>
              <a:rPr lang="tr-TR" sz="1600" dirty="0" smtClean="0">
                <a:latin typeface="Calibri" pitchFamily="34" charset="0"/>
              </a:rPr>
              <a:t>2</a:t>
            </a:r>
          </a:p>
          <a:p>
            <a:r>
              <a:rPr lang="tr-TR" sz="1600" b="1" dirty="0" smtClean="0">
                <a:latin typeface="Calibri" pitchFamily="34" charset="0"/>
              </a:rPr>
              <a:t>KAPALI ALAN	</a:t>
            </a:r>
            <a:r>
              <a:rPr lang="tr-TR" sz="1600" dirty="0" smtClean="0">
                <a:latin typeface="Calibri" pitchFamily="34" charset="0"/>
              </a:rPr>
              <a:t>: 4.000 m</a:t>
            </a:r>
            <a:r>
              <a:rPr lang="tr-TR" sz="1600" baseline="30000" dirty="0" smtClean="0">
                <a:latin typeface="Calibri" pitchFamily="34" charset="0"/>
              </a:rPr>
              <a:t>2</a:t>
            </a:r>
          </a:p>
        </p:txBody>
      </p:sp>
      <p:sp>
        <p:nvSpPr>
          <p:cNvPr id="7" name="6 Dikdörtgen"/>
          <p:cNvSpPr/>
          <p:nvPr/>
        </p:nvSpPr>
        <p:spPr>
          <a:xfrm>
            <a:off x="381000" y="4724400"/>
            <a:ext cx="8229600" cy="1323439"/>
          </a:xfrm>
          <a:prstGeom prst="rect">
            <a:avLst/>
          </a:prstGeom>
        </p:spPr>
        <p:txBody>
          <a:bodyPr wrap="square">
            <a:spAutoFit/>
          </a:bodyPr>
          <a:lstStyle/>
          <a:p>
            <a:pPr marL="236538" indent="-236538" algn="just">
              <a:buFont typeface="Arial" pitchFamily="34" charset="0"/>
              <a:buChar char="•"/>
            </a:pPr>
            <a:r>
              <a:rPr lang="tr-TR" sz="1600" dirty="0" smtClean="0">
                <a:latin typeface="Calibri" pitchFamily="34" charset="0"/>
              </a:rPr>
              <a:t>Kubbe </a:t>
            </a:r>
            <a:r>
              <a:rPr lang="tr-TR" sz="1600" dirty="0" smtClean="0">
                <a:latin typeface="Calibri" pitchFamily="34" charset="0"/>
              </a:rPr>
              <a:t>çapı 26 metre, kubbe yüksekliği 34 metre olan Abdulkerim Satuk Buğra Han Camii’nin toplam namaz kılma alanı 2.464 m2’dir. Yükseklikleri 59 metre olan üçer şerefeli iki minaresi bulunmaktadır. Camii genel olarak namaz kılma alanı, imam odası, görevli lojmanları, yönetim odası, abdesthaneler, morg, </a:t>
            </a:r>
            <a:r>
              <a:rPr lang="tr-TR" sz="1600" dirty="0" err="1" smtClean="0">
                <a:latin typeface="Calibri" pitchFamily="34" charset="0"/>
              </a:rPr>
              <a:t>gasilhane</a:t>
            </a:r>
            <a:r>
              <a:rPr lang="tr-TR" sz="1600" dirty="0" smtClean="0">
                <a:latin typeface="Calibri" pitchFamily="34" charset="0"/>
              </a:rPr>
              <a:t>, çok amaçlı salon, kütüphane, okuma salonu, seminer odaları, depolar, kurban kesim odası ve görevli odalarından oluşmaktadır.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457200" y="188640"/>
            <a:ext cx="8305800" cy="1030560"/>
          </a:xfrm>
        </p:spPr>
        <p:txBody>
          <a:bodyPr>
            <a:normAutofit/>
          </a:bodyPr>
          <a:lstStyle/>
          <a:p>
            <a:pPr algn="ctr" eaLnBrk="1" hangingPunct="1"/>
            <a:r>
              <a:rPr lang="tr-TR" sz="2400" dirty="0" smtClean="0">
                <a:solidFill>
                  <a:schemeClr val="tx2">
                    <a:lumMod val="60000"/>
                    <a:lumOff val="40000"/>
                  </a:schemeClr>
                </a:solidFill>
                <a:latin typeface="Calibri" pitchFamily="34" charset="0"/>
              </a:rPr>
              <a:t>YİDB YAPI </a:t>
            </a:r>
            <a:r>
              <a:rPr lang="tr-TR" sz="2400" dirty="0" smtClean="0">
                <a:solidFill>
                  <a:schemeClr val="tx2">
                    <a:lumMod val="60000"/>
                    <a:lumOff val="40000"/>
                  </a:schemeClr>
                </a:solidFill>
                <a:latin typeface="Calibri" pitchFamily="34" charset="0"/>
              </a:rPr>
              <a:t>İŞLERİ MÜDÜRLÜĞÜ </a:t>
            </a:r>
            <a:br>
              <a:rPr lang="tr-TR" sz="2400" dirty="0" smtClean="0">
                <a:solidFill>
                  <a:schemeClr val="tx2">
                    <a:lumMod val="60000"/>
                    <a:lumOff val="40000"/>
                  </a:schemeClr>
                </a:solidFill>
                <a:latin typeface="Calibri" pitchFamily="34" charset="0"/>
              </a:rPr>
            </a:br>
            <a:r>
              <a:rPr lang="tr-TR" sz="2400" dirty="0" smtClean="0">
                <a:solidFill>
                  <a:schemeClr val="tx2">
                    <a:lumMod val="60000"/>
                    <a:lumOff val="40000"/>
                  </a:schemeClr>
                </a:solidFill>
                <a:latin typeface="Calibri" pitchFamily="34" charset="0"/>
              </a:rPr>
              <a:t>2015 YILI TAMAMLANAN </a:t>
            </a:r>
            <a:r>
              <a:rPr lang="tr-TR" sz="2400" dirty="0" smtClean="0">
                <a:solidFill>
                  <a:schemeClr val="tx2">
                    <a:lumMod val="60000"/>
                    <a:lumOff val="40000"/>
                  </a:schemeClr>
                </a:solidFill>
                <a:latin typeface="Calibri" pitchFamily="34" charset="0"/>
              </a:rPr>
              <a:t>İŞLER</a:t>
            </a:r>
            <a:endParaRPr lang="tr-TR" sz="1800" dirty="0" smtClean="0"/>
          </a:p>
        </p:txBody>
      </p:sp>
      <p:sp>
        <p:nvSpPr>
          <p:cNvPr id="4" name="3 Dikdörtgen"/>
          <p:cNvSpPr/>
          <p:nvPr/>
        </p:nvSpPr>
        <p:spPr>
          <a:xfrm>
            <a:off x="304800" y="1524000"/>
            <a:ext cx="8458200" cy="584775"/>
          </a:xfrm>
          <a:prstGeom prst="rect">
            <a:avLst/>
          </a:prstGeom>
        </p:spPr>
        <p:txBody>
          <a:bodyPr wrap="square">
            <a:spAutoFit/>
          </a:bodyPr>
          <a:lstStyle/>
          <a:p>
            <a:pPr marL="236538" indent="-236538" algn="just">
              <a:buFont typeface="Wingdings" pitchFamily="2" charset="2"/>
              <a:buChar char="v"/>
            </a:pPr>
            <a:r>
              <a:rPr lang="tr-TR" sz="1600" dirty="0" smtClean="0">
                <a:latin typeface="Calibri" pitchFamily="34" charset="0"/>
              </a:rPr>
              <a:t> </a:t>
            </a:r>
            <a:r>
              <a:rPr lang="tr-TR" sz="1600" dirty="0" smtClean="0">
                <a:latin typeface="Calibri" pitchFamily="34" charset="0"/>
              </a:rPr>
              <a:t>Bişkek Türk İlkokul, Ortaokul ve İmam Hatip Ortaokulu tamamlanmış ve 29.09.2015 tarihinde eğitim-öğretime açılmıştır.</a:t>
            </a:r>
            <a:endParaRPr lang="tr-TR" dirty="0">
              <a:latin typeface="Calibri" pitchFamily="34" charset="0"/>
            </a:endParaRPr>
          </a:p>
        </p:txBody>
      </p:sp>
      <p:sp>
        <p:nvSpPr>
          <p:cNvPr id="6" name="5 Dikdörtgen"/>
          <p:cNvSpPr/>
          <p:nvPr/>
        </p:nvSpPr>
        <p:spPr>
          <a:xfrm>
            <a:off x="304800" y="2362200"/>
            <a:ext cx="4572000" cy="1569660"/>
          </a:xfrm>
          <a:prstGeom prst="rect">
            <a:avLst/>
          </a:prstGeom>
        </p:spPr>
        <p:txBody>
          <a:bodyPr>
            <a:spAutoFit/>
          </a:bodyPr>
          <a:lstStyle/>
          <a:p>
            <a:r>
              <a:rPr lang="tr-TR" sz="1600" b="1" dirty="0" smtClean="0">
                <a:latin typeface="Calibri" pitchFamily="34" charset="0"/>
              </a:rPr>
              <a:t>SÖZLEŞME BEDELİ	:</a:t>
            </a:r>
            <a:r>
              <a:rPr lang="tr-TR" sz="1600" dirty="0" smtClean="0">
                <a:latin typeface="Calibri" pitchFamily="34" charset="0"/>
              </a:rPr>
              <a:t> 4 588 000 USD</a:t>
            </a:r>
          </a:p>
          <a:p>
            <a:r>
              <a:rPr lang="tr-TR" sz="1600" b="1" dirty="0" smtClean="0">
                <a:latin typeface="Calibri" pitchFamily="34" charset="0"/>
              </a:rPr>
              <a:t>YÜKLENİCİ		:</a:t>
            </a:r>
            <a:r>
              <a:rPr lang="tr-TR" sz="1600" dirty="0" smtClean="0">
                <a:latin typeface="Calibri" pitchFamily="34" charset="0"/>
              </a:rPr>
              <a:t> Bil-Tek </a:t>
            </a:r>
            <a:r>
              <a:rPr lang="tr-TR" sz="1600" dirty="0" err="1" smtClean="0">
                <a:latin typeface="Calibri" pitchFamily="34" charset="0"/>
              </a:rPr>
              <a:t>İnş</a:t>
            </a:r>
            <a:r>
              <a:rPr lang="tr-TR" sz="1600" dirty="0" smtClean="0">
                <a:latin typeface="Calibri" pitchFamily="34" charset="0"/>
              </a:rPr>
              <a:t>.</a:t>
            </a:r>
            <a:r>
              <a:rPr lang="tr-TR" sz="1600" dirty="0" err="1" smtClean="0">
                <a:latin typeface="Calibri" pitchFamily="34" charset="0"/>
              </a:rPr>
              <a:t>Ltd.Şti</a:t>
            </a:r>
            <a:endParaRPr lang="tr-TR" sz="1600" dirty="0" smtClean="0">
              <a:latin typeface="Calibri" pitchFamily="34" charset="0"/>
            </a:endParaRPr>
          </a:p>
          <a:p>
            <a:r>
              <a:rPr lang="en-US" sz="1600" b="1" dirty="0" smtClean="0">
                <a:latin typeface="Calibri" pitchFamily="34" charset="0"/>
              </a:rPr>
              <a:t>SÖZLEŞME TARİHİ</a:t>
            </a:r>
            <a:r>
              <a:rPr lang="tr-TR" sz="1600" b="1" dirty="0" smtClean="0">
                <a:latin typeface="Calibri" pitchFamily="34" charset="0"/>
              </a:rPr>
              <a:t>	</a:t>
            </a:r>
            <a:r>
              <a:rPr lang="en-US" sz="1600" b="1" dirty="0" smtClean="0">
                <a:latin typeface="Calibri" pitchFamily="34" charset="0"/>
              </a:rPr>
              <a:t>:</a:t>
            </a:r>
            <a:r>
              <a:rPr lang="en-US" sz="1600" dirty="0" smtClean="0">
                <a:latin typeface="Calibri" pitchFamily="34" charset="0"/>
              </a:rPr>
              <a:t> </a:t>
            </a:r>
            <a:r>
              <a:rPr lang="tr-TR" sz="1600" dirty="0" smtClean="0">
                <a:latin typeface="Calibri" pitchFamily="34" charset="0"/>
              </a:rPr>
              <a:t>27</a:t>
            </a:r>
            <a:r>
              <a:rPr lang="en-US" sz="1600" dirty="0" smtClean="0">
                <a:latin typeface="Calibri" pitchFamily="34" charset="0"/>
              </a:rPr>
              <a:t>.0</a:t>
            </a:r>
            <a:r>
              <a:rPr lang="tr-TR" sz="1600" dirty="0" smtClean="0">
                <a:latin typeface="Calibri" pitchFamily="34" charset="0"/>
              </a:rPr>
              <a:t>3</a:t>
            </a:r>
            <a:r>
              <a:rPr lang="en-US" sz="1600" dirty="0" smtClean="0">
                <a:latin typeface="Calibri" pitchFamily="34" charset="0"/>
              </a:rPr>
              <a:t>.201</a:t>
            </a:r>
            <a:r>
              <a:rPr lang="tr-TR" sz="1600" dirty="0" smtClean="0">
                <a:latin typeface="Calibri" pitchFamily="34" charset="0"/>
              </a:rPr>
              <a:t>4</a:t>
            </a:r>
          </a:p>
          <a:p>
            <a:r>
              <a:rPr lang="en-US" sz="1600" b="1" dirty="0" smtClean="0">
                <a:latin typeface="Calibri" pitchFamily="34" charset="0"/>
              </a:rPr>
              <a:t>YER TESLİM TARİHİ</a:t>
            </a:r>
            <a:r>
              <a:rPr lang="tr-TR" sz="1600" b="1" dirty="0" smtClean="0">
                <a:latin typeface="Calibri" pitchFamily="34" charset="0"/>
              </a:rPr>
              <a:t>	</a:t>
            </a:r>
            <a:r>
              <a:rPr lang="en-US" sz="1600" b="1" dirty="0" smtClean="0">
                <a:latin typeface="Calibri" pitchFamily="34" charset="0"/>
              </a:rPr>
              <a:t>:</a:t>
            </a:r>
            <a:r>
              <a:rPr lang="en-US" sz="1600" dirty="0" smtClean="0">
                <a:latin typeface="Calibri" pitchFamily="34" charset="0"/>
              </a:rPr>
              <a:t> </a:t>
            </a:r>
            <a:r>
              <a:rPr lang="tr-TR" sz="1600" dirty="0" smtClean="0">
                <a:latin typeface="Calibri" pitchFamily="34" charset="0"/>
              </a:rPr>
              <a:t>04</a:t>
            </a:r>
            <a:r>
              <a:rPr lang="en-US" sz="1600" dirty="0" smtClean="0">
                <a:latin typeface="Calibri" pitchFamily="34" charset="0"/>
              </a:rPr>
              <a:t>.0</a:t>
            </a:r>
            <a:r>
              <a:rPr lang="tr-TR" sz="1600" dirty="0" smtClean="0">
                <a:latin typeface="Calibri" pitchFamily="34" charset="0"/>
              </a:rPr>
              <a:t>4</a:t>
            </a:r>
            <a:r>
              <a:rPr lang="en-US" sz="1600" dirty="0" smtClean="0">
                <a:latin typeface="Calibri" pitchFamily="34" charset="0"/>
              </a:rPr>
              <a:t>.201</a:t>
            </a:r>
            <a:r>
              <a:rPr lang="tr-TR" sz="1600" dirty="0" smtClean="0">
                <a:latin typeface="Calibri" pitchFamily="34" charset="0"/>
              </a:rPr>
              <a:t>4</a:t>
            </a:r>
          </a:p>
          <a:p>
            <a:r>
              <a:rPr lang="tr-TR" sz="1600" b="1" dirty="0" smtClean="0">
                <a:latin typeface="Calibri" pitchFamily="34" charset="0"/>
              </a:rPr>
              <a:t>KAPALI ALAN	</a:t>
            </a:r>
            <a:r>
              <a:rPr lang="tr-TR" sz="1600" dirty="0" smtClean="0">
                <a:latin typeface="Calibri" pitchFamily="34" charset="0"/>
              </a:rPr>
              <a:t>: 5946 m</a:t>
            </a:r>
            <a:r>
              <a:rPr lang="tr-TR" sz="1600" baseline="30000" dirty="0" smtClean="0">
                <a:latin typeface="Calibri" pitchFamily="34" charset="0"/>
              </a:rPr>
              <a:t>2</a:t>
            </a:r>
          </a:p>
          <a:p>
            <a:r>
              <a:rPr lang="tr-TR" sz="1600" b="1" dirty="0" smtClean="0">
                <a:latin typeface="Calibri" pitchFamily="34" charset="0"/>
              </a:rPr>
              <a:t>KAPASİTE 		: </a:t>
            </a:r>
            <a:r>
              <a:rPr lang="tr-TR" sz="1600" dirty="0" smtClean="0">
                <a:latin typeface="Calibri" pitchFamily="34" charset="0"/>
              </a:rPr>
              <a:t>600</a:t>
            </a:r>
            <a:r>
              <a:rPr lang="tr-TR" sz="1600" b="1" dirty="0" smtClean="0">
                <a:latin typeface="Calibri" pitchFamily="34" charset="0"/>
              </a:rPr>
              <a:t> </a:t>
            </a:r>
            <a:r>
              <a:rPr lang="tr-TR" sz="1600" dirty="0" smtClean="0">
                <a:latin typeface="Calibri" pitchFamily="34" charset="0"/>
              </a:rPr>
              <a:t>Öğrenci</a:t>
            </a:r>
          </a:p>
        </p:txBody>
      </p:sp>
      <p:sp>
        <p:nvSpPr>
          <p:cNvPr id="7" name="6 Dikdörtgen"/>
          <p:cNvSpPr/>
          <p:nvPr/>
        </p:nvSpPr>
        <p:spPr>
          <a:xfrm>
            <a:off x="381000" y="4572000"/>
            <a:ext cx="8305800" cy="1323439"/>
          </a:xfrm>
          <a:prstGeom prst="rect">
            <a:avLst/>
          </a:prstGeom>
        </p:spPr>
        <p:txBody>
          <a:bodyPr wrap="square">
            <a:spAutoFit/>
          </a:bodyPr>
          <a:lstStyle/>
          <a:p>
            <a:pPr marL="236538" indent="-236538" algn="just">
              <a:buFont typeface="Arial" pitchFamily="34" charset="0"/>
              <a:buChar char="•"/>
            </a:pPr>
            <a:r>
              <a:rPr lang="tr-TR" sz="1600" dirty="0" smtClean="0">
                <a:latin typeface="Calibri" pitchFamily="34" charset="0"/>
              </a:rPr>
              <a:t>MEB </a:t>
            </a:r>
            <a:r>
              <a:rPr lang="tr-TR" sz="1600" dirty="0" smtClean="0">
                <a:latin typeface="Calibri" pitchFamily="34" charset="0"/>
              </a:rPr>
              <a:t>Bişkek İlkokul </a:t>
            </a:r>
            <a:r>
              <a:rPr lang="tr-TR" sz="1600" dirty="0" smtClean="0">
                <a:latin typeface="Calibri" pitchFamily="34" charset="0"/>
              </a:rPr>
              <a:t>ve </a:t>
            </a:r>
            <a:r>
              <a:rPr lang="tr-TR" sz="1600" dirty="0" smtClean="0">
                <a:latin typeface="Calibri" pitchFamily="34" charset="0"/>
              </a:rPr>
              <a:t>Ortaokul  Binası “A, B ve V Blok” olmak üzere üç blok olarak projelendirilmiştir</a:t>
            </a:r>
            <a:r>
              <a:rPr lang="tr-TR" sz="1600" dirty="0" smtClean="0">
                <a:latin typeface="Calibri" pitchFamily="34" charset="0"/>
              </a:rPr>
              <a:t>.</a:t>
            </a:r>
          </a:p>
          <a:p>
            <a:pPr marL="236538" indent="-236538" algn="just">
              <a:buFont typeface="Arial" pitchFamily="34" charset="0"/>
              <a:buChar char="•"/>
            </a:pPr>
            <a:r>
              <a:rPr lang="tr-TR" sz="1600" dirty="0" smtClean="0">
                <a:latin typeface="Calibri" pitchFamily="34" charset="0"/>
              </a:rPr>
              <a:t>Bina</a:t>
            </a:r>
            <a:r>
              <a:rPr lang="tr-TR" sz="1600" dirty="0" smtClean="0">
                <a:latin typeface="Calibri" pitchFamily="34" charset="0"/>
              </a:rPr>
              <a:t>, 21 adet 30 kişilik derslik, 4 adet laboratuarlı sınıf, 1 adet bilgisayar laboratuarı, 46 kişilik kütüphane, 230 kişilik çok amaçlı salon, 134 kişilik yemekhane ve anaokulu bölümlerinden oluşmaktadır.</a:t>
            </a:r>
          </a:p>
        </p:txBody>
      </p:sp>
      <p:pic>
        <p:nvPicPr>
          <p:cNvPr id="8" name="Resim 3"/>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6667" b="16667"/>
          <a:stretch>
            <a:fillRect/>
          </a:stretch>
        </p:blipFill>
        <p:spPr>
          <a:xfrm>
            <a:off x="3886200" y="2209799"/>
            <a:ext cx="4800599" cy="21336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471&quot;&gt;&lt;/object&gt;&lt;object type=&quot;2&quot; unique_id=&quot;10472&quot;&gt;&lt;object type=&quot;3&quot; unique_id=&quot;10473&quot;&gt;&lt;property id=&quot;20148&quot; value=&quot;5&quot;/&gt;&lt;property id=&quot;20300&quot; value=&quot;Slide 1&quot;/&gt;&lt;property id=&quot;20307&quot; value=&quot;263&quot;/&gt;&lt;/object&gt;&lt;object type=&quot;3&quot; unique_id=&quot;10474&quot;&gt;&lt;property id=&quot;20148&quot; value=&quot;5&quot;/&gt;&lt;property id=&quot;20300&quot; value=&quot;Slide 5 - &amp;quot;YİDB TEKNİK İŞLER MÜDÜRLÜĞÜ &amp;#x0D;&amp;#x0A;2015 YILI TAMAMLANAN İŞLER&amp;quot;&quot;/&gt;&lt;property id=&quot;20307&quot; value=&quot;265&quot;/&gt;&lt;/object&gt;&lt;object type=&quot;3&quot; unique_id=&quot;10475&quot;&gt;&lt;property id=&quot;20148&quot; value=&quot;5&quot;/&gt;&lt;property id=&quot;20300&quot; value=&quot;Slide 6 - &amp;quot;&amp;#x0D;&amp;#x0A;2016 YAZ DÖNEMİ PLANLANAN FAALİYETLER&amp;quot;&quot;/&gt;&lt;property id=&quot;20307&quot; value=&quot;257&quot;/&gt;&lt;/object&gt;&lt;object type=&quot;3&quot; unique_id=&quot;10476&quot;&gt;&lt;property id=&quot;20148&quot; value=&quot;5&quot;/&gt;&lt;property id=&quot;20300&quot; value=&quot;Slide 8 - &amp;quot;YİDB YAPI İŞLERİ MÜDÜRLÜĞÜ &amp;#x0D;&amp;#x0A;2015 YILI TAMAMLANAN İŞLER&amp;quot;&quot;/&gt;&lt;property id=&quot;20307&quot; value=&quot;258&quot;/&gt;&lt;/object&gt;&lt;object type=&quot;3&quot; unique_id=&quot;10477&quot;&gt;&lt;property id=&quot;20148&quot; value=&quot;5&quot;/&gt;&lt;property id=&quot;20300&quot; value=&quot;Slide 9 - &amp;quot;YİDB YAPI İŞLERİ MÜDÜRLÜĞÜ &amp;#x0D;&amp;#x0A;2015 YILI TAMAMLANAN İŞLER&amp;quot;&quot;/&gt;&lt;property id=&quot;20307&quot; value=&quot;259&quot;/&gt;&lt;/object&gt;&lt;object type=&quot;3&quot; unique_id=&quot;10478&quot;&gt;&lt;property id=&quot;20148&quot; value=&quot;5&quot;/&gt;&lt;property id=&quot;20300&quot; value=&quot;Slide 10 - &amp;quot;YİDB YAPI İŞLERİ MÜDÜRLÜĞÜ &amp;#x0D;&amp;#x0A;2015 YILI TAMAMLANAN İŞLER&amp;quot;&quot;/&gt;&lt;property id=&quot;20307&quot; value=&quot;260&quot;/&gt;&lt;/object&gt;&lt;object type=&quot;3&quot; unique_id=&quot;10479&quot;&gt;&lt;property id=&quot;20148&quot; value=&quot;5&quot;/&gt;&lt;property id=&quot;20300&quot; value=&quot;Slide 11 - &amp;quot;YİDB YAPI İŞLERİ MÜDÜRLÜĞÜ &amp;#x0D;&amp;#x0A;2015 YILI TAMAMLANAN İŞLER&amp;quot;&quot;/&gt;&lt;property id=&quot;20307&quot; value=&quot;261&quot;/&gt;&lt;/object&gt;&lt;object type=&quot;3&quot; unique_id=&quot;10480&quot;&gt;&lt;property id=&quot;20148&quot; value=&quot;5&quot;/&gt;&lt;property id=&quot;20300&quot; value=&quot;Slide 12&quot;/&gt;&lt;property id=&quot;20307&quot; value=&quot;266&quot;/&gt;&lt;/object&gt;&lt;object type=&quot;3&quot; unique_id=&quot;10481&quot;&gt;&lt;property id=&quot;20148&quot; value=&quot;5&quot;/&gt;&lt;property id=&quot;20300&quot; value=&quot;Slide 7 - &amp;quot;YİDB YAPI İŞLERİ MÜDÜRLÜĞÜ &amp;#x0D;&amp;#x0A;2016 YILI PLANLANAN FAALİYETLER&amp;quot;&quot;/&gt;&lt;property id=&quot;20307&quot; value=&quot;262&quot;/&gt;&lt;/object&gt;&lt;object type=&quot;3&quot; unique_id=&quot;10482&quot;&gt;&lt;property id=&quot;20148&quot; value=&quot;5&quot;/&gt;&lt;property id=&quot;20300&quot; value=&quot;Slide 2&quot;/&gt;&lt;property id=&quot;20307&quot; value=&quot;267&quot;/&gt;&lt;/object&gt;&lt;object type=&quot;3&quot; unique_id=&quot;10483&quot;&gt;&lt;property id=&quot;20148&quot; value=&quot;5&quot;/&gt;&lt;property id=&quot;20300&quot; value=&quot;Slide 3 - &amp;quot;YAPI İŞLERİ DAİRESİ BAŞKANLIĞI&amp;#x0D;&amp;#x0A;TEŞKİLAT ŞEMASI&amp;quot;&quot;/&gt;&lt;property id=&quot;20307&quot; value=&quot;268&quot;/&gt;&lt;/object&gt;&lt;object type=&quot;3&quot; unique_id=&quot;10484&quot;&gt;&lt;property id=&quot;20148&quot; value=&quot;5&quot;/&gt;&lt;property id=&quot;20300&quot; value=&quot;Slide 4 - &amp;quot;YAPI İŞLERİ DAİRESİ BAŞKANLIĞI&amp;#x0D;&amp;#x0A;FAALİYET ALANLARI&amp;quot;&quot;/&gt;&lt;property id=&quot;20307&quot; value=&quot;269&quot;/&gt;&lt;/object&gt;&lt;object type=&quot;3&quot; unique_id=&quot;10597&quot;&gt;&lt;property id=&quot;20148&quot; value=&quot;5&quot;/&gt;&lt;property id=&quot;20300&quot; value=&quot;Slide 13&quot;/&gt;&lt;property id=&quot;20307&quot; value=&quot;27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1273</Words>
  <Application>Microsoft Office PowerPoint</Application>
  <PresentationFormat>On-screen Show (4:3)</PresentationFormat>
  <Paragraphs>190</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YAPI İŞLERİ DAİRESİ BAŞKANLIĞI TEŞKİLAT ŞEMASI</vt:lpstr>
      <vt:lpstr>YAPI İŞLERİ DAİRESİ BAŞKANLIĞI FAALİYET ALANLARI</vt:lpstr>
      <vt:lpstr>YİDB TEKNİK İŞLER MÜDÜRLÜĞÜ  2015 YILI TAMAMLANAN İŞLER</vt:lpstr>
      <vt:lpstr> 2016 YAZ DÖNEMİ PLANLANAN FAALİYETLER</vt:lpstr>
      <vt:lpstr>YİDB YAPI İŞLERİ MÜDÜRLÜĞÜ  2016 YILI PLANLANAN FAALİYETLER</vt:lpstr>
      <vt:lpstr>YİDB YAPI İŞLERİ MÜDÜRLÜĞÜ  2015 YILI TAMAMLANAN İŞLER</vt:lpstr>
      <vt:lpstr>YİDB YAPI İŞLERİ MÜDÜRLÜĞÜ  2015 YILI TAMAMLANAN İŞLER</vt:lpstr>
      <vt:lpstr>YİDB YAPI İŞLERİ MÜDÜRLÜĞÜ  2015 YILI TAMAMLANAN İŞLER</vt:lpstr>
      <vt:lpstr>YİDB YAPI İŞLERİ MÜDÜRLÜĞÜ  2015 YILI TAMAMLANAN İŞLER</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Yapı İşleri Daire Başkanlığı  - Teknik İşler Müdürlüğü  Yaz Dönemi Planlanan Faaliyetler</dc:title>
  <dc:creator>Rustam</dc:creator>
  <cp:lastModifiedBy>bid</cp:lastModifiedBy>
  <cp:revision>51</cp:revision>
  <cp:lastPrinted>2016-06-28T04:53:02Z</cp:lastPrinted>
  <dcterms:created xsi:type="dcterms:W3CDTF">2016-04-01T03:01:02Z</dcterms:created>
  <dcterms:modified xsi:type="dcterms:W3CDTF">2016-06-29T04:54:34Z</dcterms:modified>
</cp:coreProperties>
</file>