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theme+xml" PartName="/ppt/theme/theme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image/x-emf" Extension="emf"/>
  <Default ContentType="application/vnd.ms-excel" Extension="xls"/>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application/vnd.openxmlformats-officedocument.vmlDrawing" Extension="vml"/>
  <Override ContentType="application/vnd.openxmlformats-officedocument.presentationml.notesSlide+xml" PartName="/ppt/notesSlides/notesSlide8.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handoutMaster+xml" PartName="/ppt/handoutMasters/handoutMaster1.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Layout+xml" PartName="/ppt/slideLayouts/slideLayout7.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0" r:id="rId2"/>
    <p:sldId id="289" r:id="rId3"/>
    <p:sldId id="291" r:id="rId4"/>
    <p:sldId id="293" r:id="rId5"/>
    <p:sldId id="297" r:id="rId6"/>
    <p:sldId id="298" r:id="rId7"/>
    <p:sldId id="292" r:id="rId8"/>
    <p:sldId id="296" r:id="rId9"/>
    <p:sldId id="295" r:id="rId10"/>
    <p:sldId id="274" r:id="rId11"/>
    <p:sldId id="285" r:id="rId12"/>
    <p:sldId id="281" r:id="rId13"/>
    <p:sldId id="294" r:id="rId14"/>
  </p:sldIdLst>
  <p:sldSz cx="9906000" cy="6858000" type="A4"/>
  <p:notesSz cx="9942513" cy="6761163"/>
  <p:defaultTextStyle>
    <a:defPPr>
      <a:defRPr lang="tr-T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70" d="100"/>
          <a:sy n="70" d="100"/>
        </p:scale>
        <p:origin x="-348"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8" d="100"/>
          <a:sy n="108" d="100"/>
        </p:scale>
        <p:origin x="-366" y="-96"/>
      </p:cViewPr>
      <p:guideLst>
        <p:guide orient="horz" pos="2129"/>
        <p:guide pos="313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09434" cy="337897"/>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sz="quarter" idx="1"/>
          </p:nvPr>
        </p:nvSpPr>
        <p:spPr>
          <a:xfrm>
            <a:off x="5630745" y="0"/>
            <a:ext cx="4309434" cy="337897"/>
          </a:xfrm>
          <a:prstGeom prst="rect">
            <a:avLst/>
          </a:prstGeom>
        </p:spPr>
        <p:txBody>
          <a:bodyPr vert="horz" lIns="91440" tIns="45720" rIns="91440" bIns="45720" rtlCol="0"/>
          <a:lstStyle>
            <a:lvl1pPr algn="r">
              <a:defRPr sz="1200"/>
            </a:lvl1pPr>
          </a:lstStyle>
          <a:p>
            <a:fld id="{642F231C-6763-47E2-AD21-56287549F2AE}" type="datetimeFigureOut">
              <a:rPr lang="en-US" smtClean="0"/>
              <a:pPr/>
              <a:t>1/20/2015</a:t>
            </a:fld>
            <a:endParaRPr lang="en-US"/>
          </a:p>
        </p:txBody>
      </p:sp>
      <p:sp>
        <p:nvSpPr>
          <p:cNvPr id="4" name="3 Altbilgi Yer Tutucusu"/>
          <p:cNvSpPr>
            <a:spLocks noGrp="1"/>
          </p:cNvSpPr>
          <p:nvPr>
            <p:ph type="ftr" sz="quarter" idx="2"/>
          </p:nvPr>
        </p:nvSpPr>
        <p:spPr>
          <a:xfrm>
            <a:off x="1" y="6422188"/>
            <a:ext cx="4309434" cy="337896"/>
          </a:xfrm>
          <a:prstGeom prst="rect">
            <a:avLst/>
          </a:prstGeom>
        </p:spPr>
        <p:txBody>
          <a:bodyPr vert="horz" lIns="91440" tIns="45720" rIns="91440" bIns="45720" rtlCol="0" anchor="b"/>
          <a:lstStyle>
            <a:lvl1pPr algn="l">
              <a:defRPr sz="1200"/>
            </a:lvl1pPr>
          </a:lstStyle>
          <a:p>
            <a:endParaRPr lang="en-US"/>
          </a:p>
        </p:txBody>
      </p:sp>
      <p:sp>
        <p:nvSpPr>
          <p:cNvPr id="5" name="4 Slayt Numarası Yer Tutucusu"/>
          <p:cNvSpPr>
            <a:spLocks noGrp="1"/>
          </p:cNvSpPr>
          <p:nvPr>
            <p:ph type="sldNum" sz="quarter" idx="3"/>
          </p:nvPr>
        </p:nvSpPr>
        <p:spPr>
          <a:xfrm>
            <a:off x="5630745" y="6422188"/>
            <a:ext cx="4309434" cy="337896"/>
          </a:xfrm>
          <a:prstGeom prst="rect">
            <a:avLst/>
          </a:prstGeom>
        </p:spPr>
        <p:txBody>
          <a:bodyPr vert="horz" lIns="91440" tIns="45720" rIns="91440" bIns="45720" rtlCol="0" anchor="b"/>
          <a:lstStyle>
            <a:lvl1pPr algn="r">
              <a:defRPr sz="1200"/>
            </a:lvl1pPr>
          </a:lstStyle>
          <a:p>
            <a:fld id="{15449822-E25E-4E3C-A34C-7B61E50392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08422" cy="33805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5631790" y="0"/>
            <a:ext cx="4308422" cy="33805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2E1CD55-AE55-4C6D-B87B-3CD09B13274B}" type="datetimeFigureOut">
              <a:rPr lang="tr-TR"/>
              <a:pPr>
                <a:defRPr/>
              </a:pPr>
              <a:t>20.01.2015</a:t>
            </a:fld>
            <a:endParaRPr lang="tr-TR"/>
          </a:p>
        </p:txBody>
      </p:sp>
      <p:sp>
        <p:nvSpPr>
          <p:cNvPr id="4" name="Slayt Görüntüsü Yer Tutucusu 3"/>
          <p:cNvSpPr>
            <a:spLocks noGrp="1" noRot="1" noChangeAspect="1"/>
          </p:cNvSpPr>
          <p:nvPr>
            <p:ph type="sldImg" idx="2"/>
          </p:nvPr>
        </p:nvSpPr>
        <p:spPr>
          <a:xfrm>
            <a:off x="3141663" y="508000"/>
            <a:ext cx="3659187" cy="253365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994252" y="3211553"/>
            <a:ext cx="7954010" cy="3042523"/>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1" y="6421932"/>
            <a:ext cx="4308422" cy="33805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5631790" y="6421932"/>
            <a:ext cx="4308422" cy="33805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A05B037-4DB3-483A-8D2F-BBA55315C923}" type="slidenum">
              <a:rPr lang="tr-TR"/>
              <a:pPr>
                <a:defRPr/>
              </a:pPr>
              <a:t>‹#›</a:t>
            </a:fld>
            <a:endParaRPr lang="tr-TR"/>
          </a:p>
        </p:txBody>
      </p:sp>
    </p:spTree>
    <p:extLst>
      <p:ext uri="{BB962C8B-B14F-4D97-AF65-F5344CB8AC3E}">
        <p14:creationId xmlns:p14="http://schemas.microsoft.com/office/powerpoint/2010/main" xmlns="" val="4142534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43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946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8A9F8-75DD-4499-8922-9C37E8D94E36}"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Görüntüsü Yer Tutucusu 1"/>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536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048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AAFB96-9C0C-4030-92D3-DA41CCBCD122}"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Slayt Görüntüsü Yer Tutucusu"/>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22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7A0C2-3129-4CA9-9355-FA44A5F5FE59}"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Slayt Görüntüsü Yer Tutucusu"/>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22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7A0C2-3129-4CA9-9355-FA44A5F5FE59}" type="slidenum">
              <a:rPr lang="tr-TR" smtClean="0"/>
              <a:pPr fontAlgn="base">
                <a:spcBef>
                  <a:spcPct val="0"/>
                </a:spcBef>
                <a:spcAft>
                  <a:spcPct val="0"/>
                </a:spcAft>
                <a:defRPr/>
              </a:pPr>
              <a:t>5</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Slayt Görüntüsü Yer Tutucusu"/>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22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7A0C2-3129-4CA9-9355-FA44A5F5FE59}" type="slidenum">
              <a:rPr lang="tr-TR" smtClean="0"/>
              <a:pPr fontAlgn="base">
                <a:spcBef>
                  <a:spcPct val="0"/>
                </a:spcBef>
                <a:spcAft>
                  <a:spcPct val="0"/>
                </a:spcAft>
                <a:defRPr/>
              </a:pPr>
              <a:t>6</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024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150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396B6-9FB1-4195-A702-9391458BA393}" type="slidenum">
              <a:rPr lang="tr-TR" smtClean="0"/>
              <a:pPr fontAlgn="base">
                <a:spcBef>
                  <a:spcPct val="0"/>
                </a:spcBef>
                <a:spcAft>
                  <a:spcPct val="0"/>
                </a:spcAft>
                <a:defRPr/>
              </a:pPr>
              <a:t>10</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Görüntüsü Yer Tutucusu 1"/>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331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7617-68BF-4C1C-8D7D-8AAE08011A13}" type="slidenum">
              <a:rPr lang="tr-TR" smtClean="0"/>
              <a:pPr fontAlgn="base">
                <a:spcBef>
                  <a:spcPct val="0"/>
                </a:spcBef>
                <a:spcAft>
                  <a:spcPct val="0"/>
                </a:spcAft>
                <a:defRPr/>
              </a:pPr>
              <a:t>12</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xfrm>
            <a:off x="3141663" y="508000"/>
            <a:ext cx="3659187" cy="2533650"/>
          </a:xfrm>
          <a:noFill/>
          <a:ln>
            <a:solidFill>
              <a:srgbClr val="000000"/>
            </a:solidFill>
            <a:miter lim="800000"/>
            <a:headEnd/>
            <a:tailEnd/>
          </a:ln>
        </p:spPr>
      </p:sp>
      <p:sp>
        <p:nvSpPr>
          <p:cNvPr id="143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946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8A9F8-75DD-4499-8922-9C37E8D94E36}" type="slidenum">
              <a:rPr lang="tr-TR" smtClean="0"/>
              <a:pPr fontAlgn="base">
                <a:spcBef>
                  <a:spcPct val="0"/>
                </a:spcBef>
                <a:spcAft>
                  <a:spcPct val="0"/>
                </a:spcAft>
                <a:defRPr/>
              </a:pPr>
              <a:t>13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26"/>
            <a:ext cx="84201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951AD636-0F50-47B1-AA57-CA6B85DCDB82}" type="datetime1">
              <a:rPr lang="tr-TR"/>
              <a:pPr>
                <a:defRPr/>
              </a:pPr>
              <a:t>20.01.2015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7DF608A-6DBA-4176-BC80-F0E2C96E82C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B37646F-8FA4-4FDC-886C-7F94FC046423}" type="datetime1">
              <a:rPr lang="tr-TR"/>
              <a:pPr>
                <a:defRPr/>
              </a:pPr>
              <a:t>20.01.2015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598C040-6816-43EE-903E-5D8F68E7B5D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39"/>
            <a:ext cx="222885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95300" y="274639"/>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33D92E68-5381-4525-A376-4B9D1F6E325B}" type="datetime1">
              <a:rPr lang="tr-TR"/>
              <a:pPr>
                <a:defRPr/>
              </a:pPr>
              <a:t>20.01.2015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F34B677-0C6E-4ACB-A2CA-C9DEB14D06C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B8533AB-3FF0-41F8-AD42-3B6C2692EEC0}" type="datetime1">
              <a:rPr lang="tr-TR"/>
              <a:pPr>
                <a:defRPr/>
              </a:pPr>
              <a:t>20.01.2015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B68EE7F-8C06-4C09-8FBB-FD9E0BD6B28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506" y="4406901"/>
            <a:ext cx="84201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87566A86-0C03-4E0A-98E3-8856A314DFE5}" type="datetime1">
              <a:rPr lang="tr-TR"/>
              <a:pPr>
                <a:defRPr/>
              </a:pPr>
              <a:t>20.01.2015</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D190C1A-DDFF-4D11-8E04-8D6F95C83E4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801CFCD9-9BB3-4CDB-BEBF-AC5D1FAAEAD3}" type="datetime1">
              <a:rPr lang="tr-TR"/>
              <a:pPr>
                <a:defRPr/>
              </a:pPr>
              <a:t>20.01.2015</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4155AE8-61AF-4891-9E7F-286D9EC7803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FC303A8B-7C5D-4A0C-B254-76CC286A0ED6}" type="datetime1">
              <a:rPr lang="tr-TR"/>
              <a:pPr>
                <a:defRPr/>
              </a:pPr>
              <a:t>20.01.2015</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7877F293-7859-47E6-9CC5-F9E852A0D4B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5221AF80-B44D-462D-9D18-905BE75387C6}" type="datetime1">
              <a:rPr lang="tr-TR"/>
              <a:pPr>
                <a:defRPr/>
              </a:pPr>
              <a:t>20.01.2015</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0E4D9411-E233-46BD-8209-9201E75C666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021DA7CA-D640-4615-BD7B-1D2158747B94}" type="datetime1">
              <a:rPr lang="tr-TR"/>
              <a:pPr>
                <a:defRPr/>
              </a:pPr>
              <a:t>20.01.2015</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1C4FBE56-4495-4E0A-BECD-95DB0F7E969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3050"/>
            <a:ext cx="3259006"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4283C902-D268-49E2-AE93-A26D1CA0A3D9}" type="datetime1">
              <a:rPr lang="tr-TR"/>
              <a:pPr>
                <a:defRPr/>
              </a:pPr>
              <a:t>20.01.2015</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A82E3435-B184-490C-8CCF-D7B6A8BA15C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645" y="4800600"/>
            <a:ext cx="59436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783FF3-3B09-4E16-A2DE-F0AD2845D1A3}" type="datetime1">
              <a:rPr lang="tr-TR"/>
              <a:pPr>
                <a:defRPr/>
              </a:pPr>
              <a:t>20.01.2015</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142A91C-E442-4C10-BE8A-2C6420DA09F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27E7A3-20EF-43D6-ABF6-E1A27210E6FD}" type="datetime1">
              <a:rPr lang="tr-TR"/>
              <a:pPr>
                <a:defRPr/>
              </a:pPr>
              <a:t>20.01.2015</a:t>
            </a:fld>
            <a:endParaRPr lang="tr-TR"/>
          </a:p>
        </p:txBody>
      </p:sp>
      <p:sp>
        <p:nvSpPr>
          <p:cNvPr id="5" name="Altbilgi Yer Tutucusu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56D915-D304-4CFA-BB36-88DCE702C5F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ctrTitle"/>
          </p:nvPr>
        </p:nvSpPr>
        <p:spPr>
          <a:xfrm>
            <a:off x="741231" y="260351"/>
            <a:ext cx="8420100" cy="504825"/>
          </a:xfrm>
        </p:spPr>
        <p:txBody>
          <a:bodyPr/>
          <a:lstStyle/>
          <a:p>
            <a:pPr eaLnBrk="1" hangingPunct="1"/>
            <a:r>
              <a:rPr lang="tr-TR" sz="3300" b="1" dirty="0" smtClean="0">
                <a:solidFill>
                  <a:srgbClr val="FF0000"/>
                </a:solidFill>
                <a:cs typeface="Calibri" pitchFamily="34" charset="0"/>
              </a:rPr>
              <a:t>YAPI İŞLERİ DAİRESİ BAŞKANLIĞI</a:t>
            </a:r>
          </a:p>
        </p:txBody>
      </p:sp>
      <p:sp>
        <p:nvSpPr>
          <p:cNvPr id="3075" name="Metin kutusu 3"/>
          <p:cNvSpPr txBox="1">
            <a:spLocks noChangeArrowheads="1"/>
          </p:cNvSpPr>
          <p:nvPr/>
        </p:nvSpPr>
        <p:spPr bwMode="auto">
          <a:xfrm>
            <a:off x="975122" y="1484313"/>
            <a:ext cx="8034867" cy="5016500"/>
          </a:xfrm>
          <a:prstGeom prst="rect">
            <a:avLst/>
          </a:prstGeom>
          <a:noFill/>
          <a:ln w="9525">
            <a:noFill/>
            <a:miter lim="800000"/>
            <a:headEnd/>
            <a:tailEnd/>
          </a:ln>
        </p:spPr>
        <p:txBody>
          <a:bodyPr>
            <a:spAutoFit/>
          </a:bodyPr>
          <a:lstStyle/>
          <a:p>
            <a:pPr algn="ctr"/>
            <a:endParaRPr lang="tr-TR" sz="2000">
              <a:cs typeface="Calibri" pitchFamily="34" charset="0"/>
            </a:endParaRPr>
          </a:p>
          <a:p>
            <a:pPr algn="ctr"/>
            <a:endParaRPr lang="tr-TR" sz="2000">
              <a:cs typeface="Calibri" pitchFamily="34" charset="0"/>
            </a:endParaRPr>
          </a:p>
          <a:p>
            <a:pPr algn="ctr"/>
            <a:endParaRPr lang="tr-TR" sz="2000">
              <a:cs typeface="Calibri" pitchFamily="34" charset="0"/>
            </a:endParaRPr>
          </a:p>
          <a:p>
            <a:pPr algn="ctr"/>
            <a:endParaRPr lang="tr-TR" sz="2000">
              <a:cs typeface="Calibri" pitchFamily="34" charset="0"/>
            </a:endParaRPr>
          </a:p>
          <a:p>
            <a:pPr algn="ctr"/>
            <a:r>
              <a:rPr lang="tr-TR" sz="2000" b="1">
                <a:cs typeface="Calibri" pitchFamily="34" charset="0"/>
              </a:rPr>
              <a:t>MEVCUT DURUM</a:t>
            </a:r>
          </a:p>
          <a:p>
            <a:pPr algn="ctr"/>
            <a:endParaRPr lang="tr-TR" sz="2000" b="1">
              <a:cs typeface="Calibri" pitchFamily="34" charset="0"/>
            </a:endParaRPr>
          </a:p>
          <a:p>
            <a:pPr algn="ctr"/>
            <a:r>
              <a:rPr lang="tr-TR" sz="2000" b="1">
                <a:cs typeface="Calibri" pitchFamily="34" charset="0"/>
              </a:rPr>
              <a:t>YENİLİKLER - GELİŞMELER</a:t>
            </a:r>
          </a:p>
          <a:p>
            <a:pPr algn="ctr"/>
            <a:endParaRPr lang="tr-TR" sz="2000" b="1">
              <a:cs typeface="Calibri" pitchFamily="34" charset="0"/>
            </a:endParaRPr>
          </a:p>
          <a:p>
            <a:pPr algn="ctr"/>
            <a:r>
              <a:rPr lang="tr-TR" sz="2000" b="1">
                <a:cs typeface="Calibri" pitchFamily="34" charset="0"/>
              </a:rPr>
              <a:t>PLANLAR</a:t>
            </a:r>
          </a:p>
          <a:p>
            <a:pPr algn="ctr"/>
            <a:r>
              <a:rPr lang="tr-TR" sz="1500" b="1">
                <a:cs typeface="Calibri" pitchFamily="34" charset="0"/>
              </a:rPr>
              <a:t>(2011 Son Çeyreği)</a:t>
            </a:r>
          </a:p>
          <a:p>
            <a:pPr algn="ctr"/>
            <a:endParaRPr lang="tr-TR" sz="2000" b="1">
              <a:cs typeface="Calibri" pitchFamily="34" charset="0"/>
            </a:endParaRPr>
          </a:p>
          <a:p>
            <a:pPr algn="ctr"/>
            <a:endParaRPr lang="tr-TR" sz="2000" b="1">
              <a:cs typeface="Calibri" pitchFamily="34" charset="0"/>
            </a:endParaRPr>
          </a:p>
          <a:p>
            <a:pPr algn="ctr"/>
            <a:endParaRPr lang="tr-TR" sz="2000" b="1">
              <a:cs typeface="Calibri" pitchFamily="34" charset="0"/>
            </a:endParaRPr>
          </a:p>
          <a:p>
            <a:pPr algn="ctr"/>
            <a:endParaRPr lang="tr-TR" sz="2000" b="1">
              <a:cs typeface="Calibri" pitchFamily="34" charset="0"/>
            </a:endParaRPr>
          </a:p>
          <a:p>
            <a:pPr algn="ctr"/>
            <a:endParaRPr lang="tr-TR" sz="2000" b="1">
              <a:cs typeface="Calibri" pitchFamily="34" charset="0"/>
            </a:endParaRPr>
          </a:p>
          <a:p>
            <a:pPr algn="ctr"/>
            <a:endParaRPr lang="tr-TR" sz="2000" b="1">
              <a:cs typeface="Calibri" pitchFamily="34" charset="0"/>
            </a:endParaRPr>
          </a:p>
        </p:txBody>
      </p:sp>
      <p:sp>
        <p:nvSpPr>
          <p:cNvPr id="4" name="Slide Number Placeholder 3"/>
          <p:cNvSpPr>
            <a:spLocks noGrp="1"/>
          </p:cNvSpPr>
          <p:nvPr>
            <p:ph type="sldNum" sz="quarter" idx="12"/>
          </p:nvPr>
        </p:nvSpPr>
        <p:spPr/>
        <p:txBody>
          <a:bodyPr/>
          <a:lstStyle/>
          <a:p>
            <a:pPr>
              <a:defRPr/>
            </a:pPr>
            <a:fld id="{FA53DC32-3540-4031-B0CB-9C67CBC1EE79}" type="slidenum">
              <a:rPr lang="tr-TR" smtClean="0"/>
              <a:pPr>
                <a:defRPr/>
              </a:pPr>
              <a:t>1</a:t>
            </a:fld>
            <a:endParaRPr lang="tr-TR" dirty="0"/>
          </a:p>
        </p:txBody>
      </p:sp>
      <p:pic>
        <p:nvPicPr>
          <p:cNvPr id="5" name="Picture 5" descr="C:\Documents and Settings\GUNER_PC\Desktop\univer reklam.jpg"/>
          <p:cNvPicPr>
            <a:picLocks noChangeAspect="1" noChangeArrowheads="1"/>
          </p:cNvPicPr>
          <p:nvPr/>
        </p:nvPicPr>
        <p:blipFill>
          <a:blip r:embed="rId3" cstate="print"/>
          <a:srcRect/>
          <a:stretch>
            <a:fillRect/>
          </a:stretch>
        </p:blipFill>
        <p:spPr bwMode="auto">
          <a:xfrm>
            <a:off x="0" y="0"/>
            <a:ext cx="9906000" cy="59492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p:cNvSpPr>
            <a:spLocks noGrp="1"/>
          </p:cNvSpPr>
          <p:nvPr>
            <p:ph type="ctrTitle"/>
          </p:nvPr>
        </p:nvSpPr>
        <p:spPr>
          <a:xfrm>
            <a:off x="741231" y="2"/>
            <a:ext cx="8420100" cy="764703"/>
          </a:xfrm>
        </p:spPr>
        <p:txBody>
          <a:bodyPr/>
          <a:lstStyle/>
          <a:p>
            <a:pPr eaLnBrk="1" hangingPunct="1"/>
            <a:r>
              <a:rPr lang="tr-TR" sz="2100" dirty="0" smtClean="0">
                <a:solidFill>
                  <a:srgbClr val="FF0000"/>
                </a:solidFill>
                <a:cs typeface="Calibri" pitchFamily="34" charset="0"/>
              </a:rPr>
              <a:t>2014 - 2015</a:t>
            </a:r>
            <a:br>
              <a:rPr lang="tr-TR" sz="2100" dirty="0" smtClean="0">
                <a:solidFill>
                  <a:srgbClr val="FF0000"/>
                </a:solidFill>
                <a:cs typeface="Calibri" pitchFamily="34" charset="0"/>
              </a:rPr>
            </a:br>
            <a:r>
              <a:rPr lang="tr-TR" sz="2100" dirty="0" smtClean="0">
                <a:solidFill>
                  <a:srgbClr val="FF0000"/>
                </a:solidFill>
                <a:cs typeface="Calibri" pitchFamily="34" charset="0"/>
              </a:rPr>
              <a:t>İŞLETMEYE ALINAN TESİSLER ve DEVAM EDEN İŞLERİMİZ</a:t>
            </a:r>
          </a:p>
        </p:txBody>
      </p:sp>
      <p:sp>
        <p:nvSpPr>
          <p:cNvPr id="4" name="Slide Number Placeholder 3"/>
          <p:cNvSpPr>
            <a:spLocks noGrp="1"/>
          </p:cNvSpPr>
          <p:nvPr>
            <p:ph type="sldNum" sz="quarter" idx="12"/>
          </p:nvPr>
        </p:nvSpPr>
        <p:spPr/>
        <p:txBody>
          <a:bodyPr/>
          <a:lstStyle/>
          <a:p>
            <a:pPr>
              <a:defRPr/>
            </a:pPr>
            <a:r>
              <a:rPr lang="tr-TR" dirty="0" smtClean="0"/>
              <a:t>1</a:t>
            </a:r>
            <a:endParaRPr lang="tr-TR" dirty="0"/>
          </a:p>
        </p:txBody>
      </p:sp>
      <p:sp>
        <p:nvSpPr>
          <p:cNvPr id="4100" name="Metin kutusu 3"/>
          <p:cNvSpPr txBox="1">
            <a:spLocks noChangeArrowheads="1"/>
          </p:cNvSpPr>
          <p:nvPr/>
        </p:nvSpPr>
        <p:spPr bwMode="auto">
          <a:xfrm>
            <a:off x="584729" y="1196752"/>
            <a:ext cx="9048791" cy="4231928"/>
          </a:xfrm>
          <a:prstGeom prst="rect">
            <a:avLst/>
          </a:prstGeom>
          <a:noFill/>
          <a:ln w="9525">
            <a:noFill/>
            <a:miter lim="800000"/>
            <a:headEnd/>
            <a:tailEnd/>
          </a:ln>
        </p:spPr>
        <p:txBody>
          <a:bodyPr wrap="square">
            <a:spAutoFit/>
          </a:bodyPr>
          <a:lstStyle/>
          <a:p>
            <a:pPr marL="800100" lvl="1" indent="-342900">
              <a:defRPr/>
            </a:pPr>
            <a:endParaRPr lang="tr-TR" sz="800" dirty="0" smtClean="0"/>
          </a:p>
          <a:p>
            <a:pPr marL="800100" lvl="1" indent="-342900">
              <a:defRPr/>
            </a:pPr>
            <a:endParaRPr lang="tr-TR" sz="800" dirty="0" smtClean="0"/>
          </a:p>
          <a:p>
            <a:pPr marL="361950" lvl="1" indent="-361950" algn="just">
              <a:buFont typeface="Arial" charset="0"/>
              <a:buChar char="•"/>
              <a:defRPr/>
            </a:pPr>
            <a:r>
              <a:rPr lang="tr-TR" sz="1600" dirty="0" smtClean="0"/>
              <a:t>İlahiyat Fakültesi ve Uygulama Cami Tesisleri:</a:t>
            </a:r>
          </a:p>
          <a:p>
            <a:pPr marL="361950" lvl="1" indent="-361950" algn="just">
              <a:buFont typeface="Arial" charset="0"/>
              <a:buChar char="•"/>
              <a:defRPr/>
            </a:pPr>
            <a:endParaRPr lang="tr-TR" sz="500" dirty="0" smtClean="0"/>
          </a:p>
          <a:p>
            <a:pPr marL="357188" lvl="1" indent="4763" algn="just">
              <a:defRPr/>
            </a:pPr>
            <a:r>
              <a:rPr lang="tr-TR" sz="1300" dirty="0" smtClean="0"/>
              <a:t>KTMÜ Cengiz </a:t>
            </a:r>
            <a:r>
              <a:rPr lang="tr-TR" sz="1300" dirty="0" err="1" smtClean="0"/>
              <a:t>Aytmatov</a:t>
            </a:r>
            <a:r>
              <a:rPr lang="tr-TR" sz="1300" dirty="0" smtClean="0"/>
              <a:t> </a:t>
            </a:r>
            <a:r>
              <a:rPr lang="tr-TR" sz="1300" dirty="0" err="1" smtClean="0"/>
              <a:t>Kampüsü’nde</a:t>
            </a:r>
            <a:r>
              <a:rPr lang="tr-TR" sz="1300" dirty="0" smtClean="0"/>
              <a:t> yapımı devam eden, İlahiyat Fakültesi ve Uygulama Cami inşaatlarının ve projelerinin teknik takibi sürmekte olup projeleri tamamlatılmış resmi onayları alınmıştır.</a:t>
            </a:r>
          </a:p>
          <a:p>
            <a:pPr marL="800100" lvl="1" indent="-342900" algn="just">
              <a:defRPr/>
            </a:pPr>
            <a:endParaRPr lang="tr-TR" sz="1300" dirty="0" smtClean="0"/>
          </a:p>
          <a:p>
            <a:pPr marL="800100" lvl="1" indent="-342900">
              <a:buFont typeface="Arial" charset="0"/>
              <a:buChar char="•"/>
              <a:defRPr/>
            </a:pPr>
            <a:endParaRPr lang="tr-TR" sz="800" dirty="0" smtClean="0"/>
          </a:p>
          <a:p>
            <a:pPr marL="361950" lvl="1" indent="-361950" algn="just">
              <a:buFont typeface="Arial" charset="0"/>
              <a:buChar char="•"/>
              <a:defRPr/>
            </a:pPr>
            <a:r>
              <a:rPr lang="tr-TR" sz="1600" dirty="0" smtClean="0"/>
              <a:t>Türkiye Cumhuriyeti Milli Eğitim Bakanlığı Bişkek Türk İlkokulu ve Ortaokulu Projesi :</a:t>
            </a:r>
          </a:p>
          <a:p>
            <a:pPr marL="361950" lvl="1" indent="-361950" algn="just">
              <a:buFont typeface="Arial" charset="0"/>
              <a:buChar char="•"/>
              <a:defRPr/>
            </a:pPr>
            <a:endParaRPr lang="tr-TR" sz="500" dirty="0" smtClean="0"/>
          </a:p>
          <a:p>
            <a:pPr marL="358775" lvl="1" indent="-1588" algn="just">
              <a:defRPr/>
            </a:pPr>
            <a:r>
              <a:rPr lang="tr-TR" sz="1300" dirty="0" smtClean="0"/>
              <a:t>KTMÜ Cengiz Aytmatov Kampüsü’nde yapımı planlanan, ‘’Türkiye Cumhuriyeti Milli Eğitim Bakanlığı Bişkek Türk İlkokulu ve Ortaokulu’’ projelendirmeleri ve ihalesi gerşekleştirilmiş olup yer teslim yapılarak imalatı başlatılmıştır. </a:t>
            </a:r>
          </a:p>
          <a:p>
            <a:pPr marL="800100" lvl="1" indent="-342900" algn="just">
              <a:defRPr/>
            </a:pPr>
            <a:endParaRPr lang="tr-TR" sz="1300" dirty="0" smtClean="0"/>
          </a:p>
          <a:p>
            <a:pPr marL="357188" lvl="1" indent="-357188" algn="just">
              <a:buFont typeface="Arial" charset="0"/>
              <a:buChar char="•"/>
              <a:defRPr/>
            </a:pPr>
            <a:r>
              <a:rPr lang="tr-TR" sz="1600" dirty="0" smtClean="0"/>
              <a:t>Kapalı Spor Salonu Projesi :</a:t>
            </a:r>
          </a:p>
          <a:p>
            <a:pPr marL="800100" lvl="1" indent="-342900" algn="just">
              <a:defRPr/>
            </a:pPr>
            <a:endParaRPr lang="tr-TR" sz="800" dirty="0" smtClean="0"/>
          </a:p>
          <a:p>
            <a:pPr marL="357188" lvl="1" algn="just">
              <a:defRPr/>
            </a:pPr>
            <a:r>
              <a:rPr lang="tr-TR" sz="1300" dirty="0" smtClean="0"/>
              <a:t>2014-2015 Eğitim öğretim dönemi için, Geçici kabul aşamasına hazırlamak ve hizmete hazır hale getirilme çalışmaları sürdürülmektedir.</a:t>
            </a:r>
          </a:p>
          <a:p>
            <a:pPr marL="357188" lvl="1" algn="just">
              <a:defRPr/>
            </a:pPr>
            <a:endParaRPr lang="tr-TR" sz="1300" dirty="0" smtClean="0"/>
          </a:p>
          <a:p>
            <a:pPr marL="357188" lvl="1" algn="just">
              <a:defRPr/>
            </a:pPr>
            <a:endParaRPr lang="tr-TR" sz="1300" dirty="0" smtClean="0"/>
          </a:p>
          <a:p>
            <a:pPr marL="800100" lvl="1" indent="-342900">
              <a:defRPr/>
            </a:pPr>
            <a:endParaRPr lang="tr-TR" sz="1300" dirty="0"/>
          </a:p>
          <a:p>
            <a:pPr marL="800100" lvl="1" indent="-342900">
              <a:defRPr/>
            </a:pPr>
            <a:endParaRPr lang="tr-TR" sz="800" dirty="0"/>
          </a:p>
          <a:p>
            <a:pPr marL="800100" lvl="1" indent="-342900">
              <a:defRPr/>
            </a:pPr>
            <a:endParaRPr lang="tr-TR" sz="800" dirty="0"/>
          </a:p>
          <a:p>
            <a:pPr marL="800100" lvl="1" indent="-342900" algn="just">
              <a:defRPr/>
            </a:pPr>
            <a:endParaRPr lang="tr-T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5300" y="274638"/>
            <a:ext cx="8915400" cy="130026"/>
          </a:xfrm>
        </p:spPr>
        <p:txBody>
          <a:bodyPr/>
          <a:lstStyle/>
          <a:p>
            <a:endParaRPr lang="tr-TR" sz="800" dirty="0"/>
          </a:p>
        </p:txBody>
      </p:sp>
      <p:sp>
        <p:nvSpPr>
          <p:cNvPr id="3" name="2 İçerik Yer Tutucusu"/>
          <p:cNvSpPr>
            <a:spLocks noGrp="1"/>
          </p:cNvSpPr>
          <p:nvPr>
            <p:ph idx="1"/>
          </p:nvPr>
        </p:nvSpPr>
        <p:spPr>
          <a:xfrm>
            <a:off x="194471" y="476672"/>
            <a:ext cx="9439049" cy="5760640"/>
          </a:xfrm>
        </p:spPr>
        <p:txBody>
          <a:bodyPr/>
          <a:lstStyle/>
          <a:p>
            <a:pPr marL="361950" lvl="1" indent="-361950" algn="just">
              <a:buFont typeface="Arial" charset="0"/>
              <a:buChar char="•"/>
              <a:defRPr/>
            </a:pPr>
            <a:r>
              <a:rPr lang="tr-TR" sz="2000" dirty="0" smtClean="0">
                <a:solidFill>
                  <a:srgbClr val="000000"/>
                </a:solidFill>
                <a:latin typeface="Calibri" pitchFamily="34" charset="0"/>
                <a:cs typeface="Arial" charset="0"/>
              </a:rPr>
              <a:t>Manas Üniversitesi Eğitim Öğretim ve Uygulama Kompleksi </a:t>
            </a:r>
            <a:r>
              <a:rPr lang="tr-TR" sz="2000" dirty="0" smtClean="0"/>
              <a:t>Tesisleri:</a:t>
            </a:r>
          </a:p>
          <a:p>
            <a:pPr marL="361950" lvl="1" indent="-361950" algn="just">
              <a:buFont typeface="Arial" charset="0"/>
              <a:buChar char="•"/>
              <a:defRPr/>
            </a:pPr>
            <a:endParaRPr lang="tr-TR" sz="500" dirty="0" smtClean="0"/>
          </a:p>
          <a:p>
            <a:pPr algn="just">
              <a:buNone/>
            </a:pPr>
            <a:r>
              <a:rPr lang="tr-TR" sz="1400" dirty="0" smtClean="0"/>
              <a:t>	KTMÜ Cengiz </a:t>
            </a:r>
            <a:r>
              <a:rPr lang="tr-TR" sz="1400" dirty="0" err="1" smtClean="0"/>
              <a:t>Aytmatov</a:t>
            </a:r>
            <a:r>
              <a:rPr lang="tr-TR" sz="1400" dirty="0" smtClean="0"/>
              <a:t> </a:t>
            </a:r>
            <a:r>
              <a:rPr lang="tr-TR" sz="1400" dirty="0" err="1" smtClean="0"/>
              <a:t>Kampüsü’nde</a:t>
            </a:r>
            <a:r>
              <a:rPr lang="tr-TR" sz="1400" dirty="0" smtClean="0"/>
              <a:t>, Mühendislik, Ziraat ve Veteriner Fakülte’lerine,  yaklaşık 36.000 m² toplam alana sahip olacak şekilde tesislere ait tasarlanan projelerimiz, 2011 yılında tamamlandı ve ihalesi yapıldı.</a:t>
            </a:r>
          </a:p>
          <a:p>
            <a:pPr algn="just">
              <a:buNone/>
            </a:pPr>
            <a:r>
              <a:rPr lang="tr-TR" sz="1400" dirty="0" smtClean="0"/>
              <a:t>	08.02.2012 tarihinde sözleşmesi imzalanan bahse konu tesislerimiz,  Betonarme Karkas yapı özelliklerinde olup, </a:t>
            </a:r>
          </a:p>
          <a:p>
            <a:pPr algn="just">
              <a:buNone/>
            </a:pPr>
            <a:endParaRPr lang="tr-TR" sz="1400" dirty="0" smtClean="0"/>
          </a:p>
          <a:p>
            <a:pPr marL="714375" indent="95250" algn="just">
              <a:tabLst>
                <a:tab pos="987425" algn="l"/>
              </a:tabLst>
            </a:pPr>
            <a:r>
              <a:rPr lang="tr-TR" sz="1400" dirty="0" smtClean="0"/>
              <a:t>  Faydalı inşaat alanı: </a:t>
            </a:r>
            <a:r>
              <a:rPr lang="tr-TR" sz="1400" b="1" dirty="0" smtClean="0"/>
              <a:t>36.092 m</a:t>
            </a:r>
            <a:r>
              <a:rPr lang="tr-TR" sz="1400" dirty="0" smtClean="0"/>
              <a:t>² (13.463,35 m² Mühendislik Fak. Binası + 8.300,50 m² Ziraat Fakülte Binası+ 14.28,15 m² Veterinerlik Fakülte Binası) olacak şekilde ve  </a:t>
            </a:r>
            <a:r>
              <a:rPr lang="tr-TR" sz="1400" b="1" dirty="0" smtClean="0"/>
              <a:t>28.500.000 ABD Doları </a:t>
            </a:r>
            <a:r>
              <a:rPr lang="tr-TR" sz="1400" dirty="0" smtClean="0"/>
              <a:t>bedelle</a:t>
            </a:r>
            <a:r>
              <a:rPr lang="tr-TR" sz="1400" b="1" dirty="0" smtClean="0"/>
              <a:t> </a:t>
            </a:r>
            <a:r>
              <a:rPr lang="tr-TR" sz="1400" dirty="0" smtClean="0"/>
              <a:t>ihale edildi.  </a:t>
            </a:r>
          </a:p>
          <a:p>
            <a:pPr marL="630238" indent="0" algn="just">
              <a:buFont typeface="Wingdings" pitchFamily="2" charset="2"/>
              <a:buChar char="§"/>
            </a:pPr>
            <a:r>
              <a:rPr lang="tr-TR" sz="1400" dirty="0" smtClean="0"/>
              <a:t>	17.02.2013 tarihinde yer teslimi yapılarak, bahse konu inşaat işlerimiz, bu gün itibari ile, yaklaşık  </a:t>
            </a:r>
            <a:r>
              <a:rPr lang="tr-TR" sz="1400" dirty="0" smtClean="0">
                <a:solidFill>
                  <a:srgbClr val="FF0000"/>
                </a:solidFill>
              </a:rPr>
              <a:t>% 65,37 </a:t>
            </a:r>
            <a:r>
              <a:rPr lang="tr-TR" sz="1400" dirty="0" smtClean="0"/>
              <a:t>seviyesinde fiziksel ilerleme gerçekleştirildi. Ayrıca, bu tesislerin daha verimli kullanılabilmesi maksatlı mimari iç revizyonlar, yapılarak, </a:t>
            </a:r>
          </a:p>
          <a:p>
            <a:pPr marL="714375" indent="-84138">
              <a:buFont typeface="Wingdings" pitchFamily="2" charset="2"/>
              <a:buChar char="§"/>
            </a:pPr>
            <a:r>
              <a:rPr lang="tr-TR" sz="1400" dirty="0" smtClean="0"/>
              <a:t>	Mühendislik Fakülte Binası, ‘’ Rektörlük, Mühendislik ve Fen Fakültesi’’ Binası olarak,</a:t>
            </a:r>
          </a:p>
          <a:p>
            <a:pPr marL="714375" indent="-84138" algn="just">
              <a:buFont typeface="Wingdings" pitchFamily="2" charset="2"/>
              <a:buChar char="§"/>
            </a:pPr>
            <a:r>
              <a:rPr lang="tr-TR" sz="1400" dirty="0" smtClean="0"/>
              <a:t>     Ziraat Fakültesi Binaları  ‘’ Ziraat Fakültesi, Turizm otelcilik yüksek okulu ve Veteriner Fakültesi binaları Enstitü Eğitim Kompleksi’’ olarak revize edilerek inşaatlarına  devam etmektedir.</a:t>
            </a:r>
          </a:p>
          <a:p>
            <a:pPr marL="714375" indent="-84138">
              <a:buFont typeface="Wingdings" pitchFamily="2" charset="2"/>
              <a:buChar char="§"/>
            </a:pPr>
            <a:endParaRPr lang="tr-TR" sz="400" dirty="0" smtClean="0"/>
          </a:p>
          <a:p>
            <a:pPr marL="714375" lvl="1" indent="-84138" algn="just">
              <a:buFont typeface="Wingdings" pitchFamily="2" charset="2"/>
              <a:buChar char="§"/>
            </a:pPr>
            <a:r>
              <a:rPr lang="tr-TR" sz="1400" dirty="0" smtClean="0"/>
              <a:t> ‘’ Rektörlük, Mühendislik ve Fen Fakültesi’’ Binası ısıtma ve elektrik ihtiyacı olup ihale kapsamında olmayan ancak işin devamı niteliğinde ve yapılması elzem olan, Enerji Temini, Trafo Tesisi ve Elektrikli Isı Merkezi  tedariki için, tarafımızdan projelendirilmesi ve metrajı çıkarılan iş ve işlemler tamamlanarak, ek sözleşme ile bu imalatlara başlanmıştır.</a:t>
            </a:r>
          </a:p>
          <a:p>
            <a:pPr marL="714375" lvl="1" indent="-84138">
              <a:buFont typeface="Wingdings" pitchFamily="2" charset="2"/>
              <a:buChar char="§"/>
            </a:pPr>
            <a:endParaRPr lang="tr-TR" sz="400" dirty="0" smtClean="0"/>
          </a:p>
          <a:p>
            <a:pPr marL="714375" lvl="1" indent="-84138" algn="just">
              <a:buFont typeface="Wingdings" pitchFamily="2" charset="2"/>
              <a:buChar char="§"/>
            </a:pPr>
            <a:r>
              <a:rPr lang="tr-TR" sz="1400" dirty="0" smtClean="0"/>
              <a:t>         Bahse konu bu tesislerimiz amaçlarına uygun olarak, sırası ve  önceliğine göre,  ‘‘’ Rektörlük, Mühendislik ve Fen Fakültesi’’ Binası, 2015’de, diğer tesislerimizi ise, en geç 2016 yılı </a:t>
            </a:r>
            <a:r>
              <a:rPr lang="tr-TR" sz="1400" dirty="0" smtClean="0"/>
              <a:t>Şubat </a:t>
            </a:r>
            <a:r>
              <a:rPr lang="tr-TR" sz="1400" dirty="0" smtClean="0"/>
              <a:t>ayında tamamlayarak, Üniversitemizin hizmetine hazır hale getirmek için çalışmaktayız.</a:t>
            </a:r>
            <a:endParaRPr lang="tr-TR" sz="1400" dirty="0"/>
          </a:p>
        </p:txBody>
      </p:sp>
      <p:sp>
        <p:nvSpPr>
          <p:cNvPr id="4" name="3 Slayt Numarası Yer Tutucusu"/>
          <p:cNvSpPr>
            <a:spLocks noGrp="1"/>
          </p:cNvSpPr>
          <p:nvPr>
            <p:ph type="sldNum" sz="quarter" idx="12"/>
          </p:nvPr>
        </p:nvSpPr>
        <p:spPr/>
        <p:txBody>
          <a:bodyPr/>
          <a:lstStyle/>
          <a:p>
            <a:pPr>
              <a:defRPr/>
            </a:pPr>
            <a:r>
              <a:rPr lang="tr-TR" dirty="0" smtClean="0"/>
              <a:t>3</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tr-TR" dirty="0" smtClean="0"/>
              <a:t>6</a:t>
            </a:r>
            <a:endParaRPr lang="tr-TR" dirty="0"/>
          </a:p>
        </p:txBody>
      </p:sp>
      <p:sp>
        <p:nvSpPr>
          <p:cNvPr id="7171" name="Metin kutusu 3"/>
          <p:cNvSpPr txBox="1">
            <a:spLocks noChangeArrowheads="1"/>
          </p:cNvSpPr>
          <p:nvPr/>
        </p:nvSpPr>
        <p:spPr bwMode="auto">
          <a:xfrm>
            <a:off x="350489" y="188641"/>
            <a:ext cx="9361040" cy="6217087"/>
          </a:xfrm>
          <a:prstGeom prst="rect">
            <a:avLst/>
          </a:prstGeom>
          <a:noFill/>
          <a:ln w="9525">
            <a:noFill/>
            <a:miter lim="800000"/>
            <a:headEnd/>
            <a:tailEnd/>
          </a:ln>
        </p:spPr>
        <p:txBody>
          <a:bodyPr wrap="square">
            <a:spAutoFit/>
          </a:bodyPr>
          <a:lstStyle/>
          <a:p>
            <a:pPr marL="800100" lvl="1" indent="-342900" algn="ctr"/>
            <a:r>
              <a:rPr lang="tr-TR" sz="2300" dirty="0" smtClean="0">
                <a:solidFill>
                  <a:srgbClr val="FF0000"/>
                </a:solidFill>
                <a:cs typeface="Calibri" pitchFamily="34" charset="0"/>
              </a:rPr>
              <a:t>2015-2016  YILLARI </a:t>
            </a:r>
            <a:r>
              <a:rPr lang="tr-TR" sz="2300" dirty="0">
                <a:solidFill>
                  <a:srgbClr val="FF0000"/>
                </a:solidFill>
                <a:cs typeface="Calibri" pitchFamily="34" charset="0"/>
              </a:rPr>
              <a:t>İÇİN </a:t>
            </a:r>
            <a:endParaRPr lang="tr-TR" sz="2300" dirty="0" smtClean="0">
              <a:solidFill>
                <a:srgbClr val="FF0000"/>
              </a:solidFill>
              <a:cs typeface="Calibri" pitchFamily="34" charset="0"/>
            </a:endParaRPr>
          </a:p>
          <a:p>
            <a:pPr marL="800100" lvl="1" indent="-342900" algn="ctr"/>
            <a:r>
              <a:rPr lang="tr-TR" sz="2300" dirty="0" smtClean="0">
                <a:solidFill>
                  <a:srgbClr val="FF0000"/>
                </a:solidFill>
                <a:cs typeface="Calibri" pitchFamily="34" charset="0"/>
              </a:rPr>
              <a:t>HEDEFLERİMİZ</a:t>
            </a:r>
          </a:p>
          <a:p>
            <a:pPr marL="800100" lvl="1" indent="-342900" algn="ctr"/>
            <a:endParaRPr lang="tr-TR" sz="1000" dirty="0" smtClean="0">
              <a:solidFill>
                <a:srgbClr val="FF0000"/>
              </a:solidFill>
              <a:cs typeface="Calibri" pitchFamily="34" charset="0"/>
            </a:endParaRPr>
          </a:p>
          <a:p>
            <a:pPr marL="273050" lvl="1" indent="-188913" algn="just">
              <a:buFont typeface="Arial" pitchFamily="34" charset="0"/>
              <a:buChar char="•"/>
            </a:pPr>
            <a:r>
              <a:rPr lang="tr-TR" sz="1400" dirty="0" smtClean="0"/>
              <a:t>İhalesi hazırlanan ve 2014 yılı başında başlatılması planlanan, ‘’Türkiye Cumhuriyeti Milli Eğitim Bakanlığı Bişkek Türk İlkokulu ve Ortaokulu’’  ihalesi gerçekleştirildi, imalata </a:t>
            </a:r>
            <a:r>
              <a:rPr lang="tr-TR" sz="1400" dirty="0" smtClean="0"/>
              <a:t>başlandı ve 2015-2016 eğitim öğretim dönemine yetiştirilecektir.</a:t>
            </a:r>
            <a:endParaRPr lang="tr-TR" sz="1400" dirty="0" smtClean="0"/>
          </a:p>
          <a:p>
            <a:pPr marL="273050" lvl="1" indent="-188913" algn="just"/>
            <a:endParaRPr lang="tr-TR" sz="800" dirty="0" smtClean="0"/>
          </a:p>
          <a:p>
            <a:pPr marL="273050" lvl="1" indent="-188913">
              <a:buFont typeface="Arial" pitchFamily="34" charset="0"/>
              <a:buChar char="•"/>
            </a:pPr>
            <a:r>
              <a:rPr lang="tr-TR" sz="1400" dirty="0" smtClean="0"/>
              <a:t>‘‘Kapalı Spor Salonu  tesisimizi 2015 yılı başında, Üniversitemizin hizmetine hazır hale getirmek.</a:t>
            </a:r>
          </a:p>
          <a:p>
            <a:pPr marL="342900" lvl="1" indent="-258763">
              <a:buFont typeface="Arial" pitchFamily="34" charset="0"/>
              <a:buChar char="•"/>
            </a:pPr>
            <a:endParaRPr lang="tr-TR" sz="800" dirty="0">
              <a:solidFill>
                <a:srgbClr val="FF0000"/>
              </a:solidFill>
              <a:cs typeface="Calibri" pitchFamily="34" charset="0"/>
            </a:endParaRPr>
          </a:p>
          <a:p>
            <a:pPr marL="273050" lvl="1" indent="-188913" algn="just">
              <a:buFont typeface="Arial" charset="0"/>
              <a:buChar char="•"/>
            </a:pPr>
            <a:r>
              <a:rPr lang="tr-TR" sz="1400" dirty="0" smtClean="0"/>
              <a:t> ‘‘’ Rektörlük ve Mühendislik-Fen Fakültesi’’ Binasını , </a:t>
            </a:r>
            <a:r>
              <a:rPr lang="tr-TR" sz="1400" dirty="0" smtClean="0"/>
              <a:t>2015 </a:t>
            </a:r>
            <a:r>
              <a:rPr lang="tr-TR" sz="1400" dirty="0" smtClean="0"/>
              <a:t>ve ‘’ Ziraat Fakültesi, Turizm Otelcilik Yüksek Okulu ve Veteriner Fakültesi Eğitim Kompleksi’’ tesislerini </a:t>
            </a:r>
            <a:r>
              <a:rPr lang="tr-TR" sz="1400" dirty="0" smtClean="0"/>
              <a:t>2016 Şubat ayı </a:t>
            </a:r>
            <a:r>
              <a:rPr lang="tr-TR" sz="1400" dirty="0"/>
              <a:t>sonunda, </a:t>
            </a:r>
            <a:r>
              <a:rPr lang="tr-TR" sz="1400" dirty="0" smtClean="0"/>
              <a:t>Üniversitemizin hizmetine </a:t>
            </a:r>
            <a:r>
              <a:rPr lang="tr-TR" sz="1400" dirty="0"/>
              <a:t>hazır hale </a:t>
            </a:r>
            <a:r>
              <a:rPr lang="tr-TR" sz="1400" dirty="0" smtClean="0"/>
              <a:t>getirmek.</a:t>
            </a:r>
          </a:p>
          <a:p>
            <a:pPr marL="273050" lvl="1" indent="-188913" algn="just">
              <a:buFont typeface="Arial" charset="0"/>
              <a:buChar char="•"/>
            </a:pPr>
            <a:endParaRPr lang="tr-TR" sz="800" dirty="0" smtClean="0"/>
          </a:p>
          <a:p>
            <a:pPr marL="273050" lvl="1" indent="-188913" algn="just">
              <a:buFont typeface="Arial" charset="0"/>
              <a:buChar char="•"/>
            </a:pPr>
            <a:r>
              <a:rPr lang="tr-TR" sz="1400" dirty="0" smtClean="0"/>
              <a:t> ‘‘İlahiyat Fakültesi ve Uygulama Cami’’ tesislerimizi tamamlayarak, 2016 yılı başında, Üniversitemizin hizmetine hazır hale getirmek.  </a:t>
            </a:r>
          </a:p>
          <a:p>
            <a:pPr marL="179388" lvl="1" indent="-95250" algn="just">
              <a:buFont typeface="Arial" charset="0"/>
              <a:buChar char="•"/>
            </a:pPr>
            <a:endParaRPr lang="tr-TR" sz="800" dirty="0" smtClean="0"/>
          </a:p>
          <a:p>
            <a:pPr marL="179388" lvl="1" indent="-95250" algn="just">
              <a:buFont typeface="Arial" charset="0"/>
              <a:buChar char="•"/>
            </a:pPr>
            <a:r>
              <a:rPr lang="tr-TR" sz="1400" dirty="0" smtClean="0"/>
              <a:t>     Üniversitemiz genelinde, IP Santral, CCTV(Kapalı Devre Televizyon Sistemi), genel alanlarda WI-FI sistemi gibi teknolojik değişim ve gelişimler gerçekleştirmek.</a:t>
            </a:r>
          </a:p>
          <a:p>
            <a:pPr marL="179388" lvl="1" indent="-95250" algn="just">
              <a:buFont typeface="Arial" charset="0"/>
              <a:buChar char="•"/>
            </a:pPr>
            <a:endParaRPr lang="tr-TR" sz="800" dirty="0" smtClean="0"/>
          </a:p>
          <a:p>
            <a:pPr marL="179388" lvl="1" indent="-95250" algn="just">
              <a:buFont typeface="Arial" charset="0"/>
              <a:buChar char="•"/>
            </a:pPr>
            <a:r>
              <a:rPr lang="tr-TR" sz="1400" dirty="0" smtClean="0"/>
              <a:t>     Üniversitemiz genelinde,  teknik, bakım ve onarım hizmetlerini devam ettirmek.</a:t>
            </a:r>
          </a:p>
          <a:p>
            <a:pPr marL="179388" lvl="1" indent="-95250" algn="just">
              <a:buFont typeface="Arial" charset="0"/>
              <a:buChar char="•"/>
            </a:pPr>
            <a:endParaRPr lang="tr-TR" sz="800" dirty="0" smtClean="0"/>
          </a:p>
          <a:p>
            <a:pPr marL="179388" lvl="1" indent="-95250" algn="just">
              <a:buFont typeface="Arial" charset="0"/>
              <a:buChar char="•"/>
            </a:pPr>
            <a:r>
              <a:rPr lang="tr-TR" sz="1400" dirty="0" smtClean="0"/>
              <a:t>     Cengiz </a:t>
            </a:r>
            <a:r>
              <a:rPr lang="tr-TR" sz="1400" dirty="0" err="1" smtClean="0"/>
              <a:t>Aytmatov</a:t>
            </a:r>
            <a:r>
              <a:rPr lang="tr-TR" sz="1400" dirty="0" smtClean="0"/>
              <a:t> </a:t>
            </a:r>
            <a:r>
              <a:rPr lang="tr-TR" sz="1400" dirty="0" err="1" smtClean="0"/>
              <a:t>Kampüsü</a:t>
            </a:r>
            <a:r>
              <a:rPr lang="tr-TR" sz="1400" dirty="0" smtClean="0"/>
              <a:t> için, genel plan(Gen-Plan)revizyonu ile </a:t>
            </a:r>
            <a:r>
              <a:rPr lang="tr-TR" sz="1400" dirty="0" err="1" smtClean="0"/>
              <a:t>kampüs</a:t>
            </a:r>
            <a:r>
              <a:rPr lang="tr-TR" sz="1400" dirty="0" smtClean="0"/>
              <a:t>  alanı çevresi emniyeti için çevre çit koruma (ihata) duvarı yaptırılmasını sağlamak. </a:t>
            </a:r>
          </a:p>
          <a:p>
            <a:pPr marL="179388" lvl="1" indent="-95250" algn="just"/>
            <a:endParaRPr lang="tr-TR" sz="1400" dirty="0" smtClean="0"/>
          </a:p>
          <a:p>
            <a:pPr marL="179388" lvl="1" indent="-95250" algn="just">
              <a:buFont typeface="Arial" charset="0"/>
              <a:buChar char="•"/>
            </a:pPr>
            <a:r>
              <a:rPr lang="tr-TR" sz="1400" dirty="0" smtClean="0"/>
              <a:t>     Üniversitemiz Cengiz </a:t>
            </a:r>
            <a:r>
              <a:rPr lang="tr-TR" sz="1400" dirty="0" err="1" smtClean="0"/>
              <a:t>Aytmatov</a:t>
            </a:r>
            <a:r>
              <a:rPr lang="tr-TR" sz="1400" dirty="0" smtClean="0"/>
              <a:t> </a:t>
            </a:r>
            <a:r>
              <a:rPr lang="tr-TR" sz="1400" dirty="0" err="1" smtClean="0"/>
              <a:t>Kampüsü</a:t>
            </a:r>
            <a:r>
              <a:rPr lang="tr-TR" sz="1400" dirty="0" smtClean="0"/>
              <a:t> için sulama kanallarını yapılmasını sağlamak.</a:t>
            </a:r>
          </a:p>
          <a:p>
            <a:pPr marL="179388" lvl="1" indent="-95250" algn="just"/>
            <a:endParaRPr lang="tr-TR" sz="1400" dirty="0" smtClean="0"/>
          </a:p>
          <a:p>
            <a:pPr marL="179388" lvl="1" indent="-95250" algn="just">
              <a:buFont typeface="Arial" charset="0"/>
              <a:buChar char="•"/>
            </a:pPr>
            <a:r>
              <a:rPr lang="tr-TR" sz="1400" dirty="0" smtClean="0"/>
              <a:t>     Teknik işler bünyesinde hizmet veren birimlerin Cengiz </a:t>
            </a:r>
            <a:r>
              <a:rPr lang="tr-TR" sz="1400" dirty="0" err="1" smtClean="0"/>
              <a:t>Aytmatov</a:t>
            </a:r>
            <a:r>
              <a:rPr lang="tr-TR" sz="1400" dirty="0" smtClean="0"/>
              <a:t> </a:t>
            </a:r>
            <a:r>
              <a:rPr lang="tr-TR" sz="1400" dirty="0" err="1" smtClean="0"/>
              <a:t>Kampüsü</a:t>
            </a:r>
            <a:r>
              <a:rPr lang="tr-TR" sz="1400" dirty="0" smtClean="0"/>
              <a:t> içerisine taşınması.</a:t>
            </a:r>
          </a:p>
          <a:p>
            <a:pPr marL="179388" lvl="1" indent="-95250" algn="just">
              <a:buFont typeface="Arial" charset="0"/>
              <a:buChar char="•"/>
            </a:pPr>
            <a:endParaRPr lang="tr-TR" sz="1400" dirty="0" smtClean="0"/>
          </a:p>
          <a:p>
            <a:pPr marL="179388" lvl="1" indent="-95250" algn="just">
              <a:buFont typeface="Arial" charset="0"/>
              <a:buChar char="•"/>
            </a:pPr>
            <a:r>
              <a:rPr lang="tr-TR" sz="1400" dirty="0" smtClean="0"/>
              <a:t>     İletişim Fakültesi ve İktisadi İdari birimler Fakültesi  binalarının  çatı tadilatlarının yaptırılması</a:t>
            </a:r>
            <a:r>
              <a:rPr lang="tr-TR" sz="1400" dirty="0" smtClean="0"/>
              <a:t>.</a:t>
            </a:r>
          </a:p>
          <a:p>
            <a:pPr marL="179388" lvl="1" indent="-95250" algn="just">
              <a:buFont typeface="Arial" charset="0"/>
              <a:buChar char="•"/>
            </a:pPr>
            <a:endParaRPr lang="tr-TR" sz="1400" dirty="0" smtClean="0"/>
          </a:p>
          <a:p>
            <a:pPr marL="179388" lvl="1" indent="-95250" algn="just">
              <a:buFont typeface="Arial" charset="0"/>
              <a:buChar char="•"/>
            </a:pPr>
            <a:r>
              <a:rPr lang="tr-TR" sz="1400" dirty="0" smtClean="0"/>
              <a:t>Jal Kampüsü Üniversite sosyal tesislerinin proje ve ön hazırlık çalışmalarının başlatılması.</a:t>
            </a:r>
            <a:endParaRPr lang="tr-TR" sz="1400" dirty="0"/>
          </a:p>
          <a:p>
            <a:pPr marL="800100" lvl="1" indent="-342900" algn="just"/>
            <a:endParaRPr lang="tr-T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title"/>
          </p:nvPr>
        </p:nvSpPr>
        <p:spPr/>
        <p:txBody>
          <a:bodyPr>
            <a:normAutofit fontScale="90000"/>
          </a:bodyPr>
          <a:lstStyle/>
          <a:p>
            <a:pPr eaLnBrk="1" hangingPunct="1"/>
            <a:r>
              <a:rPr lang="tr-TR" sz="3300" dirty="0" smtClean="0">
                <a:solidFill>
                  <a:srgbClr val="FF0000"/>
                </a:solidFill>
                <a:cs typeface="Calibri" pitchFamily="34" charset="0"/>
              </a:rPr>
              <a:t>YAPI İŞLERİ DAİRESİ BAŞKANLIĞI</a:t>
            </a:r>
          </a:p>
        </p:txBody>
      </p:sp>
      <p:sp>
        <p:nvSpPr>
          <p:cNvPr id="6" name="5 Resim Yer Tutucusu"/>
          <p:cNvSpPr>
            <a:spLocks noGrp="1"/>
          </p:cNvSpPr>
          <p:nvPr>
            <p:ph type="pic" idx="1"/>
          </p:nvPr>
        </p:nvSpPr>
        <p:spPr/>
      </p:sp>
      <p:sp>
        <p:nvSpPr>
          <p:cNvPr id="7" name="6 Metin Yer Tutucusu"/>
          <p:cNvSpPr>
            <a:spLocks noGrp="1"/>
          </p:cNvSpPr>
          <p:nvPr>
            <p:ph type="body" sz="half" idx="2"/>
          </p:nvPr>
        </p:nvSpPr>
        <p:spPr>
          <a:xfrm>
            <a:off x="283597" y="5518941"/>
            <a:ext cx="9622403" cy="1175591"/>
          </a:xfrm>
        </p:spPr>
        <p:txBody>
          <a:bodyPr>
            <a:normAutofit fontScale="55000" lnSpcReduction="20000"/>
          </a:bodyPr>
          <a:lstStyle/>
          <a:p>
            <a:pPr algn="ctr"/>
            <a:endParaRPr lang="tr-TR" sz="7000" b="1" dirty="0" smtClean="0"/>
          </a:p>
          <a:p>
            <a:pPr algn="ctr"/>
            <a:r>
              <a:rPr lang="tr-TR" sz="7000" b="1" dirty="0" smtClean="0"/>
              <a:t>TEŞEKKÜR EDERİZ</a:t>
            </a:r>
          </a:p>
          <a:p>
            <a:endParaRPr lang="tr-TR" dirty="0"/>
          </a:p>
        </p:txBody>
      </p:sp>
      <p:sp>
        <p:nvSpPr>
          <p:cNvPr id="3075" name="Metin kutusu 3"/>
          <p:cNvSpPr txBox="1">
            <a:spLocks noChangeArrowheads="1"/>
          </p:cNvSpPr>
          <p:nvPr/>
        </p:nvSpPr>
        <p:spPr bwMode="auto">
          <a:xfrm>
            <a:off x="975122" y="1484313"/>
            <a:ext cx="8034867" cy="4939798"/>
          </a:xfrm>
          <a:prstGeom prst="rect">
            <a:avLst/>
          </a:prstGeom>
          <a:noFill/>
          <a:ln w="9525">
            <a:noFill/>
            <a:miter lim="800000"/>
            <a:headEnd/>
            <a:tailEnd/>
          </a:ln>
        </p:spPr>
        <p:txBody>
          <a:bodyPr lIns="91424" tIns="45712" rIns="91424" bIns="45712">
            <a:spAutoFit/>
          </a:bodyPr>
          <a:lstStyle/>
          <a:p>
            <a:pPr algn="ctr"/>
            <a:endParaRPr lang="tr-TR" sz="2000" dirty="0">
              <a:cs typeface="Calibri" pitchFamily="34" charset="0"/>
            </a:endParaRPr>
          </a:p>
          <a:p>
            <a:pPr algn="ctr"/>
            <a:endParaRPr lang="tr-TR" sz="2000" dirty="0">
              <a:cs typeface="Calibri" pitchFamily="34" charset="0"/>
            </a:endParaRPr>
          </a:p>
          <a:p>
            <a:pPr algn="ctr"/>
            <a:endParaRPr lang="tr-TR" sz="2000" dirty="0">
              <a:cs typeface="Calibri" pitchFamily="34" charset="0"/>
            </a:endParaRPr>
          </a:p>
          <a:p>
            <a:pPr algn="ctr"/>
            <a:endParaRPr lang="tr-TR" sz="2000" dirty="0">
              <a:cs typeface="Calibri" pitchFamily="34" charset="0"/>
            </a:endParaRPr>
          </a:p>
          <a:p>
            <a:pPr algn="ctr"/>
            <a:r>
              <a:rPr lang="tr-TR" sz="2000" b="1" dirty="0">
                <a:cs typeface="Calibri" pitchFamily="34" charset="0"/>
              </a:rPr>
              <a:t>MEVCUT DURUM</a:t>
            </a:r>
          </a:p>
          <a:p>
            <a:pPr algn="ctr"/>
            <a:endParaRPr lang="tr-TR" sz="2000" b="1" dirty="0">
              <a:cs typeface="Calibri" pitchFamily="34" charset="0"/>
            </a:endParaRPr>
          </a:p>
          <a:p>
            <a:pPr algn="ctr"/>
            <a:r>
              <a:rPr lang="tr-TR" sz="2000" b="1" dirty="0">
                <a:cs typeface="Calibri" pitchFamily="34" charset="0"/>
              </a:rPr>
              <a:t>YENİLİKLER - GELİŞMELER</a:t>
            </a:r>
          </a:p>
          <a:p>
            <a:pPr algn="ctr"/>
            <a:endParaRPr lang="tr-TR" sz="2000" b="1" dirty="0">
              <a:cs typeface="Calibri" pitchFamily="34" charset="0"/>
            </a:endParaRPr>
          </a:p>
          <a:p>
            <a:pPr algn="ctr"/>
            <a:r>
              <a:rPr lang="tr-TR" sz="2000" b="1" dirty="0">
                <a:cs typeface="Calibri" pitchFamily="34" charset="0"/>
              </a:rPr>
              <a:t>PLANLAR</a:t>
            </a:r>
          </a:p>
          <a:p>
            <a:pPr algn="ctr"/>
            <a:r>
              <a:rPr lang="tr-TR" sz="1500" b="1" dirty="0">
                <a:cs typeface="Calibri" pitchFamily="34" charset="0"/>
              </a:rPr>
              <a:t>(2011 Son Çeyreği)</a:t>
            </a:r>
          </a:p>
          <a:p>
            <a:pPr algn="ctr"/>
            <a:endParaRPr lang="tr-TR" sz="2000" b="1" dirty="0">
              <a:cs typeface="Calibri" pitchFamily="34" charset="0"/>
            </a:endParaRPr>
          </a:p>
          <a:p>
            <a:pPr algn="ctr"/>
            <a:endParaRPr lang="tr-TR" sz="2000" b="1" dirty="0">
              <a:cs typeface="Calibri" pitchFamily="34" charset="0"/>
            </a:endParaRPr>
          </a:p>
          <a:p>
            <a:pPr algn="ctr"/>
            <a:endParaRPr lang="tr-TR" sz="2000" b="1" dirty="0">
              <a:cs typeface="Calibri" pitchFamily="34" charset="0"/>
            </a:endParaRPr>
          </a:p>
          <a:p>
            <a:pPr algn="ctr"/>
            <a:endParaRPr lang="tr-TR" sz="2000" b="1" dirty="0">
              <a:cs typeface="Calibri" pitchFamily="34" charset="0"/>
            </a:endParaRPr>
          </a:p>
          <a:p>
            <a:pPr algn="ctr"/>
            <a:endParaRPr lang="tr-TR" sz="2000" b="1" dirty="0">
              <a:cs typeface="Calibri" pitchFamily="34" charset="0"/>
            </a:endParaRPr>
          </a:p>
          <a:p>
            <a:pPr algn="ctr"/>
            <a:endParaRPr lang="tr-TR" sz="2000" b="1" dirty="0">
              <a:cs typeface="Calibri" pitchFamily="34" charset="0"/>
            </a:endParaRPr>
          </a:p>
        </p:txBody>
      </p:sp>
      <p:pic>
        <p:nvPicPr>
          <p:cNvPr id="5" name="Picture 5" descr="C:\Documents and Settings\GUNER_PC\Desktop\univer reklam.jpg"/>
          <p:cNvPicPr>
            <a:picLocks noChangeAspect="1" noChangeArrowheads="1"/>
          </p:cNvPicPr>
          <p:nvPr/>
        </p:nvPicPr>
        <p:blipFill>
          <a:blip r:embed="rId3" cstate="print"/>
          <a:srcRect/>
          <a:stretch>
            <a:fillRect/>
          </a:stretch>
        </p:blipFill>
        <p:spPr bwMode="auto">
          <a:xfrm>
            <a:off x="0" y="2"/>
            <a:ext cx="9906000" cy="545362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nvGraphicFramePr>
        <p:xfrm>
          <a:off x="428497" y="5689084"/>
          <a:ext cx="8970998" cy="750540"/>
        </p:xfrm>
        <a:graphic>
          <a:graphicData uri="http://schemas.openxmlformats.org/drawingml/2006/table">
            <a:tbl>
              <a:tblPr firstRow="1" firstCol="1" bandRow="1">
                <a:tableStyleId>{16D9F66E-5EB9-4882-86FB-DCBF35E3C3E4}</a:tableStyleId>
              </a:tblPr>
              <a:tblGrid>
                <a:gridCol w="1898229"/>
                <a:gridCol w="584977"/>
                <a:gridCol w="2427824"/>
                <a:gridCol w="1094776"/>
                <a:gridCol w="2965192"/>
              </a:tblGrid>
              <a:tr h="268645">
                <a:tc gridSpan="5">
                  <a:txBody>
                    <a:bodyPr/>
                    <a:lstStyle/>
                    <a:p>
                      <a:pPr algn="ctr">
                        <a:spcAft>
                          <a:spcPts val="0"/>
                        </a:spcAft>
                      </a:pPr>
                      <a:r>
                        <a:rPr lang="tr-TR" sz="900" dirty="0">
                          <a:effectLst/>
                        </a:rPr>
                        <a:t>PERSONEL DURUMU</a:t>
                      </a:r>
                      <a:endParaRPr lang="tr-TR" sz="900" dirty="0">
                        <a:effectLst/>
                        <a:latin typeface="Calibri" pitchFamily="34" charset="0"/>
                        <a:ea typeface="Calibri"/>
                        <a:cs typeface="Calibri" pitchFamily="34" charset="0"/>
                      </a:endParaRPr>
                    </a:p>
                  </a:txBody>
                  <a:tcPr marL="14692" marR="1469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7575">
                <a:tc>
                  <a:txBody>
                    <a:bodyPr/>
                    <a:lstStyle/>
                    <a:p>
                      <a:pPr algn="ctr">
                        <a:spcAft>
                          <a:spcPts val="0"/>
                        </a:spcAft>
                      </a:pPr>
                      <a:r>
                        <a:rPr lang="tr-TR" sz="900" b="1" dirty="0">
                          <a:effectLst/>
                        </a:rPr>
                        <a:t>ERKEK</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a:effectLst/>
                        </a:rPr>
                        <a:t>BAYAN</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a:effectLst/>
                        </a:rPr>
                        <a:t>TC UYRUKLU</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a:effectLst/>
                        </a:rPr>
                        <a:t>KC UYRUKLU</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a:effectLst/>
                        </a:rPr>
                        <a:t>TOPLAM</a:t>
                      </a:r>
                      <a:endParaRPr lang="tr-TR" sz="900" b="1" dirty="0">
                        <a:effectLst/>
                        <a:latin typeface="Calibri" pitchFamily="34" charset="0"/>
                        <a:ea typeface="Calibri"/>
                        <a:cs typeface="Calibri" pitchFamily="34" charset="0"/>
                      </a:endParaRPr>
                    </a:p>
                  </a:txBody>
                  <a:tcPr marL="14692" marR="14692" marT="0" marB="0"/>
                </a:tc>
              </a:tr>
              <a:tr h="230148">
                <a:tc>
                  <a:txBody>
                    <a:bodyPr/>
                    <a:lstStyle/>
                    <a:p>
                      <a:pPr algn="ctr">
                        <a:spcAft>
                          <a:spcPts val="0"/>
                        </a:spcAft>
                      </a:pPr>
                      <a:r>
                        <a:rPr lang="tr-TR" sz="900" b="1" dirty="0" smtClean="0">
                          <a:effectLst/>
                          <a:latin typeface="Calibri" pitchFamily="34" charset="0"/>
                          <a:ea typeface="Calibri"/>
                          <a:cs typeface="Calibri" pitchFamily="34" charset="0"/>
                        </a:rPr>
                        <a:t>37</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smtClean="0">
                          <a:effectLst/>
                          <a:latin typeface="+mn-lt"/>
                          <a:ea typeface="+mn-ea"/>
                          <a:cs typeface="+mn-cs"/>
                        </a:rPr>
                        <a:t>2</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smtClean="0">
                          <a:effectLst/>
                          <a:latin typeface="+mn-lt"/>
                          <a:ea typeface="+mn-ea"/>
                          <a:cs typeface="+mn-cs"/>
                        </a:rPr>
                        <a:t>7</a:t>
                      </a:r>
                      <a:endParaRPr lang="tr-TR" sz="900" b="1" dirty="0">
                        <a:effectLst/>
                        <a:latin typeface="Calibri" pitchFamily="34" charset="0"/>
                        <a:ea typeface="Calibri"/>
                        <a:cs typeface="Calibri" pitchFamily="34" charset="0"/>
                      </a:endParaRPr>
                    </a:p>
                  </a:txBody>
                  <a:tcPr marL="14692" marR="14692" marT="0" marB="0"/>
                </a:tc>
                <a:tc>
                  <a:txBody>
                    <a:bodyPr/>
                    <a:lstStyle/>
                    <a:p>
                      <a:pPr algn="ctr">
                        <a:spcAft>
                          <a:spcPts val="0"/>
                        </a:spcAft>
                      </a:pPr>
                      <a:r>
                        <a:rPr lang="tr-TR" sz="900" b="1" dirty="0" smtClean="0">
                          <a:effectLst/>
                          <a:latin typeface="Calibri" pitchFamily="34" charset="0"/>
                          <a:ea typeface="Calibri"/>
                          <a:cs typeface="Calibri" pitchFamily="34" charset="0"/>
                        </a:rPr>
                        <a:t>32</a:t>
                      </a:r>
                      <a:endParaRPr lang="tr-TR" sz="900" b="1" dirty="0">
                        <a:effectLst/>
                        <a:latin typeface="Calibri" pitchFamily="34" charset="0"/>
                        <a:ea typeface="Calibri"/>
                        <a:cs typeface="Calibri" pitchFamily="34" charset="0"/>
                      </a:endParaRPr>
                    </a:p>
                  </a:txBody>
                  <a:tcPr marL="14692" marR="146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b="1" dirty="0" smtClean="0">
                          <a:effectLst/>
                          <a:latin typeface="Calibri" pitchFamily="34" charset="0"/>
                          <a:ea typeface="Calibri"/>
                          <a:cs typeface="Calibri" pitchFamily="34" charset="0"/>
                        </a:rPr>
                        <a:t>39</a:t>
                      </a:r>
                    </a:p>
                    <a:p>
                      <a:pPr algn="ctr">
                        <a:spcAft>
                          <a:spcPts val="0"/>
                        </a:spcAft>
                      </a:pPr>
                      <a:endParaRPr lang="tr-TR" sz="900" b="1" dirty="0">
                        <a:effectLst/>
                        <a:latin typeface="Calibri" pitchFamily="34" charset="0"/>
                        <a:ea typeface="Calibri"/>
                        <a:cs typeface="Calibri" pitchFamily="34" charset="0"/>
                      </a:endParaRPr>
                    </a:p>
                  </a:txBody>
                  <a:tcPr marL="14692" marR="14692" marT="0" marB="0"/>
                </a:tc>
              </a:tr>
            </a:tbl>
          </a:graphicData>
        </a:graphic>
      </p:graphicFrame>
      <p:grpSp>
        <p:nvGrpSpPr>
          <p:cNvPr id="2" name="11 Grup"/>
          <p:cNvGrpSpPr>
            <a:grpSpLocks/>
          </p:cNvGrpSpPr>
          <p:nvPr/>
        </p:nvGrpSpPr>
        <p:grpSpPr bwMode="auto">
          <a:xfrm>
            <a:off x="350838" y="476251"/>
            <a:ext cx="9282684" cy="5184775"/>
            <a:chOff x="228600" y="1066800"/>
            <a:chExt cx="8990274" cy="5406423"/>
          </a:xfrm>
        </p:grpSpPr>
        <p:sp>
          <p:nvSpPr>
            <p:cNvPr id="5" name="TextBox 16"/>
            <p:cNvSpPr txBox="1"/>
            <p:nvPr/>
          </p:nvSpPr>
          <p:spPr>
            <a:xfrm>
              <a:off x="7632296" y="1066800"/>
              <a:ext cx="1586578" cy="5105147"/>
            </a:xfrm>
            <a:prstGeom prst="rect">
              <a:avLst/>
            </a:prstGeom>
            <a:noFill/>
          </p:spPr>
          <p:txBody>
            <a:bodyPr>
              <a:normAutofit/>
            </a:bodyPr>
            <a:lstStyle/>
            <a:p>
              <a:pPr fontAlgn="auto">
                <a:spcBef>
                  <a:spcPts val="0"/>
                </a:spcBef>
                <a:spcAft>
                  <a:spcPts val="0"/>
                </a:spcAft>
                <a:defRPr/>
              </a:pPr>
              <a:endParaRPr lang="tr-TR" sz="1400" b="1" dirty="0">
                <a:solidFill>
                  <a:schemeClr val="bg2">
                    <a:lumMod val="10000"/>
                  </a:schemeClr>
                </a:solidFill>
                <a:latin typeface="+mn-lt"/>
              </a:endParaRPr>
            </a:p>
            <a:p>
              <a:pPr fontAlgn="auto">
                <a:spcBef>
                  <a:spcPts val="0"/>
                </a:spcBef>
                <a:spcAft>
                  <a:spcPts val="0"/>
                </a:spcAft>
                <a:defRPr/>
              </a:pPr>
              <a:endParaRPr lang="tr-TR" sz="1400" b="1" dirty="0">
                <a:solidFill>
                  <a:schemeClr val="bg2">
                    <a:lumMod val="10000"/>
                  </a:schemeClr>
                </a:solidFill>
                <a:latin typeface="+mn-lt"/>
              </a:endParaRPr>
            </a:p>
            <a:p>
              <a:pPr fontAlgn="auto">
                <a:spcBef>
                  <a:spcPts val="0"/>
                </a:spcBef>
                <a:spcAft>
                  <a:spcPts val="0"/>
                </a:spcAft>
                <a:defRPr/>
              </a:pPr>
              <a:endParaRPr lang="tr-TR" sz="1400" b="1" dirty="0">
                <a:solidFill>
                  <a:schemeClr val="bg2">
                    <a:lumMod val="10000"/>
                  </a:schemeClr>
                </a:solidFill>
                <a:latin typeface="+mn-lt"/>
              </a:endParaRPr>
            </a:p>
            <a:p>
              <a:pPr fontAlgn="auto">
                <a:spcBef>
                  <a:spcPts val="0"/>
                </a:spcBef>
                <a:spcAft>
                  <a:spcPts val="0"/>
                </a:spcAft>
                <a:defRPr/>
              </a:pPr>
              <a:endParaRPr lang="tr-TR" sz="1400" b="1" dirty="0">
                <a:solidFill>
                  <a:schemeClr val="bg2">
                    <a:lumMod val="10000"/>
                  </a:schemeClr>
                </a:solidFill>
                <a:latin typeface="+mn-lt"/>
              </a:endParaRPr>
            </a:p>
            <a:p>
              <a:pPr fontAlgn="auto">
                <a:spcBef>
                  <a:spcPts val="0"/>
                </a:spcBef>
                <a:spcAft>
                  <a:spcPts val="0"/>
                </a:spcAft>
                <a:defRPr/>
              </a:pPr>
              <a:endParaRPr lang="tr-TR" sz="1400" b="1" dirty="0" smtClean="0">
                <a:solidFill>
                  <a:schemeClr val="bg2">
                    <a:lumMod val="10000"/>
                  </a:schemeClr>
                </a:solidFill>
                <a:latin typeface="+mn-lt"/>
              </a:endParaRPr>
            </a:p>
            <a:p>
              <a:pPr fontAlgn="auto">
                <a:spcBef>
                  <a:spcPts val="0"/>
                </a:spcBef>
                <a:spcAft>
                  <a:spcPts val="0"/>
                </a:spcAft>
                <a:defRPr/>
              </a:pPr>
              <a:endParaRPr lang="tr-TR" sz="1400" b="1" dirty="0">
                <a:solidFill>
                  <a:schemeClr val="bg2">
                    <a:lumMod val="10000"/>
                  </a:schemeClr>
                </a:solidFill>
                <a:latin typeface="+mn-lt"/>
              </a:endParaRPr>
            </a:p>
            <a:p>
              <a:pPr fontAlgn="auto">
                <a:spcBef>
                  <a:spcPts val="0"/>
                </a:spcBef>
                <a:spcAft>
                  <a:spcPts val="0"/>
                </a:spcAft>
                <a:defRPr/>
              </a:pPr>
              <a:r>
                <a:rPr lang="tr-TR" sz="1400" b="1" dirty="0" smtClean="0">
                  <a:solidFill>
                    <a:schemeClr val="bg2">
                      <a:lumMod val="10000"/>
                    </a:schemeClr>
                  </a:solidFill>
                  <a:latin typeface="+mn-lt"/>
                </a:rPr>
                <a:t>Yapı </a:t>
              </a:r>
              <a:r>
                <a:rPr lang="tr-TR" sz="1400" b="1" dirty="0">
                  <a:solidFill>
                    <a:schemeClr val="bg2">
                      <a:lumMod val="10000"/>
                    </a:schemeClr>
                  </a:solidFill>
                  <a:latin typeface="+mn-lt"/>
                </a:rPr>
                <a:t>İ</a:t>
              </a:r>
              <a:r>
                <a:rPr lang="tr-TR" sz="1400" b="1" dirty="0" smtClean="0">
                  <a:solidFill>
                    <a:schemeClr val="bg2">
                      <a:lumMod val="10000"/>
                    </a:schemeClr>
                  </a:solidFill>
                  <a:latin typeface="+mn-lt"/>
                </a:rPr>
                <a:t>şleri </a:t>
              </a:r>
              <a:r>
                <a:rPr lang="tr-TR" sz="1400" b="1" dirty="0">
                  <a:solidFill>
                    <a:schemeClr val="bg2">
                      <a:lumMod val="10000"/>
                    </a:schemeClr>
                  </a:solidFill>
                  <a:latin typeface="+mn-lt"/>
                </a:rPr>
                <a:t>Dairesi </a:t>
              </a:r>
              <a:r>
                <a:rPr lang="tr-TR" sz="1400" b="1" dirty="0" smtClean="0">
                  <a:solidFill>
                    <a:schemeClr val="bg2">
                      <a:lumMod val="10000"/>
                    </a:schemeClr>
                  </a:solidFill>
                  <a:latin typeface="+mn-lt"/>
                </a:rPr>
                <a:t>Başkanlığı</a:t>
              </a:r>
            </a:p>
            <a:p>
              <a:pPr fontAlgn="auto">
                <a:spcBef>
                  <a:spcPts val="0"/>
                </a:spcBef>
                <a:spcAft>
                  <a:spcPts val="0"/>
                </a:spcAft>
                <a:defRPr/>
              </a:pPr>
              <a:endParaRPr lang="tr-TR" sz="800" b="1" dirty="0">
                <a:ea typeface="Calibri"/>
                <a:cs typeface="Calibri" pitchFamily="34" charset="0"/>
              </a:endParaRPr>
            </a:p>
            <a:p>
              <a:pPr fontAlgn="auto">
                <a:spcBef>
                  <a:spcPts val="0"/>
                </a:spcBef>
                <a:spcAft>
                  <a:spcPts val="0"/>
                </a:spcAft>
                <a:defRPr/>
              </a:pPr>
              <a:endParaRPr lang="tr-TR" sz="800" b="1" dirty="0">
                <a:solidFill>
                  <a:schemeClr val="bg2">
                    <a:lumMod val="10000"/>
                  </a:schemeClr>
                </a:solidFill>
                <a:latin typeface="+mn-lt"/>
              </a:endParaRPr>
            </a:p>
            <a:p>
              <a:pPr fontAlgn="auto">
                <a:spcBef>
                  <a:spcPts val="0"/>
                </a:spcBef>
                <a:spcAft>
                  <a:spcPts val="0"/>
                </a:spcAft>
                <a:buFont typeface="Arial" pitchFamily="34" charset="0"/>
                <a:buChar char="•"/>
                <a:defRPr/>
              </a:pPr>
              <a:r>
                <a:rPr lang="tr-TR" sz="1400" b="1" dirty="0" smtClean="0">
                  <a:solidFill>
                    <a:schemeClr val="bg2">
                      <a:lumMod val="10000"/>
                    </a:schemeClr>
                  </a:solidFill>
                  <a:latin typeface="+mn-lt"/>
                </a:rPr>
                <a:t> Etüt</a:t>
              </a:r>
            </a:p>
            <a:p>
              <a:pPr fontAlgn="auto">
                <a:spcBef>
                  <a:spcPts val="0"/>
                </a:spcBef>
                <a:spcAft>
                  <a:spcPts val="0"/>
                </a:spcAft>
                <a:buFont typeface="Arial" pitchFamily="34" charset="0"/>
                <a:buChar char="•"/>
                <a:defRPr/>
              </a:pPr>
              <a:r>
                <a:rPr lang="tr-TR" sz="1400" b="1" dirty="0" smtClean="0">
                  <a:solidFill>
                    <a:schemeClr val="bg2">
                      <a:lumMod val="10000"/>
                    </a:schemeClr>
                  </a:solidFill>
                  <a:latin typeface="+mn-lt"/>
                </a:rPr>
                <a:t> Proje</a:t>
              </a:r>
            </a:p>
            <a:p>
              <a:pPr fontAlgn="auto">
                <a:spcBef>
                  <a:spcPts val="0"/>
                </a:spcBef>
                <a:spcAft>
                  <a:spcPts val="0"/>
                </a:spcAft>
                <a:buFont typeface="Arial" pitchFamily="34" charset="0"/>
                <a:buChar char="•"/>
                <a:defRPr/>
              </a:pPr>
              <a:r>
                <a:rPr lang="tr-TR" sz="1400" b="1" dirty="0" smtClean="0">
                  <a:solidFill>
                    <a:schemeClr val="bg2">
                      <a:lumMod val="10000"/>
                    </a:schemeClr>
                  </a:solidFill>
                  <a:latin typeface="+mn-lt"/>
                </a:rPr>
                <a:t> Uygulama</a:t>
              </a:r>
            </a:p>
            <a:p>
              <a:pPr fontAlgn="auto">
                <a:spcBef>
                  <a:spcPts val="0"/>
                </a:spcBef>
                <a:spcAft>
                  <a:spcPts val="0"/>
                </a:spcAft>
                <a:buFont typeface="Arial" pitchFamily="34" charset="0"/>
                <a:buChar char="•"/>
                <a:defRPr/>
              </a:pPr>
              <a:r>
                <a:rPr lang="tr-TR" sz="1400" b="1" dirty="0" smtClean="0">
                  <a:solidFill>
                    <a:schemeClr val="bg2">
                      <a:lumMod val="10000"/>
                    </a:schemeClr>
                  </a:solidFill>
                  <a:latin typeface="+mn-lt"/>
                </a:rPr>
                <a:t> Kontrol </a:t>
              </a:r>
              <a:endParaRPr lang="tr-TR" sz="1400" b="1" dirty="0">
                <a:solidFill>
                  <a:schemeClr val="bg2">
                    <a:lumMod val="10000"/>
                  </a:schemeClr>
                </a:solidFill>
                <a:latin typeface="+mn-lt"/>
              </a:endParaRPr>
            </a:p>
            <a:p>
              <a:pPr fontAlgn="auto">
                <a:spcBef>
                  <a:spcPts val="0"/>
                </a:spcBef>
                <a:spcAft>
                  <a:spcPts val="0"/>
                </a:spcAft>
                <a:buFont typeface="Arial" pitchFamily="34" charset="0"/>
                <a:buChar char="•"/>
                <a:defRPr/>
              </a:pPr>
              <a:r>
                <a:rPr lang="tr-TR" sz="1400" b="1" dirty="0" smtClean="0">
                  <a:solidFill>
                    <a:schemeClr val="bg2">
                      <a:lumMod val="10000"/>
                    </a:schemeClr>
                  </a:solidFill>
                  <a:latin typeface="+mn-lt"/>
                </a:rPr>
                <a:t> Tamir </a:t>
              </a:r>
            </a:p>
            <a:p>
              <a:pPr fontAlgn="auto">
                <a:spcBef>
                  <a:spcPts val="0"/>
                </a:spcBef>
                <a:spcAft>
                  <a:spcPts val="0"/>
                </a:spcAft>
                <a:buFont typeface="Arial" pitchFamily="34" charset="0"/>
                <a:buChar char="•"/>
                <a:defRPr/>
              </a:pPr>
              <a:r>
                <a:rPr lang="tr-TR" sz="1400" b="1" dirty="0">
                  <a:solidFill>
                    <a:schemeClr val="bg2">
                      <a:lumMod val="10000"/>
                    </a:schemeClr>
                  </a:solidFill>
                  <a:latin typeface="+mn-lt"/>
                </a:rPr>
                <a:t> T</a:t>
              </a:r>
              <a:r>
                <a:rPr lang="tr-TR" sz="1400" b="1" dirty="0" smtClean="0">
                  <a:solidFill>
                    <a:schemeClr val="bg2">
                      <a:lumMod val="10000"/>
                    </a:schemeClr>
                  </a:solidFill>
                  <a:latin typeface="+mn-lt"/>
                </a:rPr>
                <a:t>adilat </a:t>
              </a:r>
            </a:p>
            <a:p>
              <a:pPr fontAlgn="auto">
                <a:spcBef>
                  <a:spcPts val="0"/>
                </a:spcBef>
                <a:spcAft>
                  <a:spcPts val="0"/>
                </a:spcAft>
                <a:buFont typeface="Arial" pitchFamily="34" charset="0"/>
                <a:buChar char="•"/>
                <a:defRPr/>
              </a:pPr>
              <a:r>
                <a:rPr lang="tr-TR" sz="1400" b="1" dirty="0" smtClean="0">
                  <a:solidFill>
                    <a:schemeClr val="bg2">
                      <a:lumMod val="10000"/>
                    </a:schemeClr>
                  </a:solidFill>
                  <a:latin typeface="+mn-lt"/>
                </a:rPr>
                <a:t>Bakım-onarım</a:t>
              </a:r>
            </a:p>
            <a:p>
              <a:pPr fontAlgn="auto">
                <a:spcBef>
                  <a:spcPts val="0"/>
                </a:spcBef>
                <a:spcAft>
                  <a:spcPts val="0"/>
                </a:spcAft>
                <a:defRPr/>
              </a:pPr>
              <a:endParaRPr lang="tr-TR" sz="800" b="1" dirty="0">
                <a:solidFill>
                  <a:schemeClr val="bg2">
                    <a:lumMod val="10000"/>
                  </a:schemeClr>
                </a:solidFill>
                <a:latin typeface="+mn-lt"/>
              </a:endParaRPr>
            </a:p>
            <a:p>
              <a:pPr fontAlgn="auto">
                <a:spcBef>
                  <a:spcPts val="0"/>
                </a:spcBef>
                <a:spcAft>
                  <a:spcPts val="0"/>
                </a:spcAft>
                <a:defRPr/>
              </a:pPr>
              <a:r>
                <a:rPr lang="tr-TR" sz="1400" b="1" dirty="0" smtClean="0">
                  <a:solidFill>
                    <a:schemeClr val="bg2">
                      <a:lumMod val="10000"/>
                    </a:schemeClr>
                  </a:solidFill>
                  <a:latin typeface="+mn-lt"/>
                </a:rPr>
                <a:t>Hizmetlerini</a:t>
              </a:r>
            </a:p>
            <a:p>
              <a:pPr fontAlgn="auto">
                <a:spcBef>
                  <a:spcPts val="0"/>
                </a:spcBef>
                <a:spcAft>
                  <a:spcPts val="0"/>
                </a:spcAft>
                <a:defRPr/>
              </a:pPr>
              <a:r>
                <a:rPr lang="tr-TR" sz="1400" b="1" dirty="0" smtClean="0">
                  <a:solidFill>
                    <a:schemeClr val="bg2">
                      <a:lumMod val="10000"/>
                    </a:schemeClr>
                  </a:solidFill>
                  <a:latin typeface="+mn-lt"/>
                </a:rPr>
                <a:t>yürütmektedir.</a:t>
              </a:r>
              <a:endParaRPr lang="tr-TR" sz="1400" b="1" dirty="0">
                <a:solidFill>
                  <a:schemeClr val="bg2">
                    <a:lumMod val="10000"/>
                  </a:schemeClr>
                </a:solidFill>
                <a:latin typeface="+mn-lt"/>
              </a:endParaRPr>
            </a:p>
          </p:txBody>
        </p:sp>
        <p:sp>
          <p:nvSpPr>
            <p:cNvPr id="6" name="5 Yuvarlatılmış Dikdörtgen"/>
            <p:cNvSpPr/>
            <p:nvPr/>
          </p:nvSpPr>
          <p:spPr>
            <a:xfrm>
              <a:off x="2645906" y="1066800"/>
              <a:ext cx="2190989" cy="761468"/>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100" dirty="0"/>
                <a:t>YAPI İŞLERİ DAİRE BAŞKANLIĞI</a:t>
              </a:r>
            </a:p>
            <a:p>
              <a:pPr algn="ctr">
                <a:defRPr/>
              </a:pPr>
              <a:r>
                <a:rPr lang="tr-TR" sz="1100" dirty="0"/>
                <a:t>Sezai ÜNNER-Başkan</a:t>
              </a:r>
            </a:p>
          </p:txBody>
        </p:sp>
        <p:sp>
          <p:nvSpPr>
            <p:cNvPr id="8" name="7 Yuvarlatılmış Dikdörtgen"/>
            <p:cNvSpPr/>
            <p:nvPr/>
          </p:nvSpPr>
          <p:spPr>
            <a:xfrm>
              <a:off x="5290411" y="2568217"/>
              <a:ext cx="1752229" cy="761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100" dirty="0"/>
                <a:t>YAPI İŞLERİ MÜDÜRLÜĞÜ</a:t>
              </a:r>
            </a:p>
            <a:p>
              <a:pPr algn="ctr">
                <a:defRPr/>
              </a:pPr>
              <a:r>
                <a:rPr lang="tr-TR" sz="1100" dirty="0" err="1"/>
                <a:t>İsabek</a:t>
              </a:r>
              <a:r>
                <a:rPr lang="tr-TR" sz="1100" dirty="0"/>
                <a:t> TURGANBAEV</a:t>
              </a:r>
            </a:p>
            <a:p>
              <a:pPr algn="ctr">
                <a:defRPr/>
              </a:pPr>
              <a:r>
                <a:rPr lang="tr-TR" sz="1100" dirty="0"/>
                <a:t>Müdür Vekili</a:t>
              </a:r>
            </a:p>
          </p:txBody>
        </p:sp>
        <p:sp>
          <p:nvSpPr>
            <p:cNvPr id="9" name="8 Yuvarlatılmış Dikdörtgen"/>
            <p:cNvSpPr/>
            <p:nvPr/>
          </p:nvSpPr>
          <p:spPr>
            <a:xfrm>
              <a:off x="228600" y="3920650"/>
              <a:ext cx="7162154" cy="2552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buFontTx/>
                <a:buAutoNum type="arabicPeriod"/>
                <a:defRPr/>
              </a:pPr>
              <a:endParaRPr lang="tr-TR" sz="800" dirty="0"/>
            </a:p>
            <a:p>
              <a:pPr marL="228600" indent="-228600">
                <a:defRPr/>
              </a:pPr>
              <a:r>
                <a:rPr lang="tr-TR" sz="1100" dirty="0"/>
                <a:t>TEKNİK İŞLER  </a:t>
              </a:r>
              <a:r>
                <a:rPr lang="tr-TR" sz="1100" dirty="0" smtClean="0"/>
                <a:t>PERSONELİ (30 kişi)</a:t>
              </a:r>
              <a:r>
                <a:rPr lang="tr-TR" sz="1100" dirty="0"/>
                <a:t> </a:t>
              </a:r>
              <a:r>
                <a:rPr lang="tr-TR" sz="1100" dirty="0" smtClean="0"/>
                <a:t>                                                                     </a:t>
              </a:r>
              <a:r>
                <a:rPr lang="tr-TR" sz="1100" dirty="0"/>
                <a:t>YAPI İŞLERİ </a:t>
              </a:r>
              <a:r>
                <a:rPr lang="tr-TR" sz="1100" dirty="0" smtClean="0"/>
                <a:t>PERSONELİ (</a:t>
              </a:r>
              <a:r>
                <a:rPr lang="tr-TR" sz="1100" dirty="0"/>
                <a:t>	</a:t>
              </a:r>
              <a:r>
                <a:rPr lang="tr-TR" sz="1100" dirty="0" smtClean="0"/>
                <a:t>9 kişi)</a:t>
              </a:r>
              <a:endParaRPr lang="tr-TR" sz="1100" dirty="0"/>
            </a:p>
            <a:p>
              <a:pPr marL="228600" indent="-228600">
                <a:defRPr/>
              </a:pPr>
              <a:r>
                <a:rPr lang="tr-TR" sz="600" dirty="0"/>
                <a:t>   </a:t>
              </a:r>
            </a:p>
            <a:p>
              <a:pPr marL="228600" indent="-228600">
                <a:buFontTx/>
                <a:buAutoNum type="arabicPeriod"/>
                <a:defRPr/>
              </a:pPr>
              <a:r>
                <a:rPr lang="tr-TR" sz="800" dirty="0"/>
                <a:t>Ruhi KELEŞ</a:t>
              </a:r>
            </a:p>
            <a:p>
              <a:pPr marL="228600" indent="-228600">
                <a:buFontTx/>
                <a:buAutoNum type="arabicPeriod"/>
                <a:defRPr/>
              </a:pPr>
              <a:r>
                <a:rPr lang="tr-TR" sz="800" dirty="0"/>
                <a:t>Recep OKTA			                                                                                            1.   </a:t>
              </a:r>
              <a:r>
                <a:rPr lang="tr-TR" sz="800" dirty="0" err="1" smtClean="0"/>
                <a:t>Almazbek</a:t>
              </a:r>
              <a:r>
                <a:rPr lang="tr-TR" sz="800" dirty="0" smtClean="0"/>
                <a:t> İSMAİLOVA- ELK. MÜH.</a:t>
              </a:r>
              <a:endParaRPr lang="tr-TR" sz="800" dirty="0"/>
            </a:p>
            <a:p>
              <a:pPr marL="228600" indent="-228600">
                <a:buFontTx/>
                <a:buAutoNum type="arabicPeriod"/>
                <a:defRPr/>
              </a:pPr>
              <a:r>
                <a:rPr lang="tr-TR" sz="800" dirty="0" smtClean="0"/>
                <a:t>E. ÇANBASOV </a:t>
              </a:r>
              <a:r>
                <a:rPr lang="tr-TR" sz="800" dirty="0"/>
                <a:t>			                                                                                            2.   Ömer ÖZKUL – ELK. MÜH.</a:t>
              </a:r>
            </a:p>
            <a:p>
              <a:pPr marL="228600" indent="-228600">
                <a:buFontTx/>
                <a:buAutoNum type="arabicPeriod"/>
                <a:defRPr/>
              </a:pPr>
              <a:r>
                <a:rPr lang="tr-TR" sz="800" dirty="0" smtClean="0"/>
                <a:t>G. RAHMATULLAEV                                                                                                                                                                         3.   </a:t>
              </a:r>
              <a:r>
                <a:rPr lang="tr-TR" sz="800" dirty="0" err="1" smtClean="0"/>
                <a:t>Cakşılık</a:t>
              </a:r>
              <a:r>
                <a:rPr lang="tr-TR" sz="800" dirty="0" smtClean="0"/>
                <a:t>  KOCABAEV-İNŞ.MÜH</a:t>
              </a:r>
            </a:p>
            <a:p>
              <a:pPr marL="228600" indent="-228600">
                <a:buFontTx/>
                <a:buAutoNum type="arabicPeriod"/>
                <a:defRPr/>
              </a:pPr>
              <a:r>
                <a:rPr lang="tr-TR" sz="800" dirty="0" smtClean="0"/>
                <a:t>N</a:t>
              </a:r>
              <a:r>
                <a:rPr lang="tr-TR" sz="800" dirty="0"/>
                <a:t>. TAŞKULOV                                                                                                                                                                                     4.   Erdem Veli EKİNCİ-İNŞ.MÜH.</a:t>
              </a:r>
            </a:p>
            <a:p>
              <a:pPr marL="228600" indent="-228600">
                <a:buFontTx/>
                <a:buAutoNum type="arabicPeriod"/>
                <a:defRPr/>
              </a:pPr>
              <a:r>
                <a:rPr lang="tr-TR" sz="800" dirty="0"/>
                <a:t>V. BERBENTSEV 	                                                                                                                                                                               5.   L. KOLESNİÇENKO-</a:t>
              </a:r>
              <a:r>
                <a:rPr lang="tr-TR" sz="800" dirty="0" err="1"/>
                <a:t>Mak</a:t>
              </a:r>
              <a:r>
                <a:rPr lang="tr-TR" sz="800" dirty="0"/>
                <a:t>. Müh </a:t>
              </a:r>
            </a:p>
            <a:p>
              <a:pPr>
                <a:defRPr/>
              </a:pPr>
              <a:r>
                <a:rPr lang="tr-TR" sz="800" dirty="0"/>
                <a:t>7.       R. EGENBERDİYEV                                                                                                                                                                             6.   </a:t>
              </a:r>
              <a:r>
                <a:rPr lang="tr-TR" sz="800" dirty="0" smtClean="0"/>
                <a:t>Murat EPLİ– İNŞ. MÜH.</a:t>
              </a:r>
              <a:endParaRPr lang="tr-TR" sz="800" dirty="0"/>
            </a:p>
            <a:p>
              <a:pPr marL="228600" indent="-228600">
                <a:defRPr/>
              </a:pPr>
              <a:r>
                <a:rPr lang="tr-TR" sz="800" dirty="0"/>
                <a:t>8.       C. KALMANBETOV </a:t>
              </a:r>
            </a:p>
            <a:p>
              <a:pPr marL="228600" indent="-228600">
                <a:defRPr/>
              </a:pPr>
              <a:r>
                <a:rPr lang="tr-TR" sz="800" dirty="0"/>
                <a:t>9.       M. CUNAEV </a:t>
              </a:r>
            </a:p>
            <a:p>
              <a:pPr marL="228600" indent="-228600">
                <a:buAutoNum type="arabicPeriod" startAt="10"/>
                <a:defRPr/>
              </a:pPr>
              <a:r>
                <a:rPr lang="tr-TR" sz="800" dirty="0" smtClean="0"/>
                <a:t>K</a:t>
              </a:r>
              <a:r>
                <a:rPr lang="tr-TR" sz="800" dirty="0"/>
                <a:t>. GUSEV </a:t>
              </a:r>
              <a:endParaRPr lang="tr-TR" sz="800" dirty="0" smtClean="0"/>
            </a:p>
            <a:p>
              <a:pPr marL="228600" indent="-228600">
                <a:buAutoNum type="arabicPeriod" startAt="10"/>
                <a:defRPr/>
              </a:pPr>
              <a:r>
                <a:rPr lang="tr-TR" sz="800" dirty="0" smtClean="0"/>
                <a:t>A.  GANÇEROV</a:t>
              </a:r>
            </a:p>
            <a:p>
              <a:pPr marL="228600" indent="-228600">
                <a:buAutoNum type="arabicPeriod" startAt="10"/>
                <a:defRPr/>
              </a:pPr>
              <a:r>
                <a:rPr lang="tr-TR" sz="800" dirty="0" smtClean="0"/>
                <a:t>Geçici  işçi  18  kişi</a:t>
              </a:r>
            </a:p>
            <a:p>
              <a:pPr marL="228600" indent="-228600">
                <a:buAutoNum type="arabicPeriod" startAt="10"/>
                <a:defRPr/>
              </a:pPr>
              <a:endParaRPr lang="tr-TR" sz="800" dirty="0"/>
            </a:p>
            <a:p>
              <a:pPr marL="228600" indent="-228600">
                <a:buAutoNum type="arabicPeriod" startAt="10"/>
                <a:defRPr/>
              </a:pPr>
              <a:endParaRPr lang="tr-TR" sz="800" dirty="0"/>
            </a:p>
          </p:txBody>
        </p:sp>
        <p:sp>
          <p:nvSpPr>
            <p:cNvPr id="10" name="9 Aşağı Ok"/>
            <p:cNvSpPr/>
            <p:nvPr/>
          </p:nvSpPr>
          <p:spPr>
            <a:xfrm>
              <a:off x="3809677" y="1828268"/>
              <a:ext cx="48303" cy="514819"/>
            </a:xfrm>
            <a:prstGeom prst="downArrow">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15 Yuvarlatılmış Dikdörtgen"/>
            <p:cNvSpPr/>
            <p:nvPr/>
          </p:nvSpPr>
          <p:spPr>
            <a:xfrm>
              <a:off x="380172" y="2568217"/>
              <a:ext cx="1752229" cy="761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100" dirty="0"/>
                <a:t>TEKNİK İŞLER MÜDÜRLÜĞÜ</a:t>
              </a:r>
            </a:p>
            <a:p>
              <a:pPr algn="ctr">
                <a:defRPr/>
              </a:pPr>
              <a:r>
                <a:rPr lang="tr-TR" sz="1100" dirty="0"/>
                <a:t>Erdoğan TEMEL-Müdür</a:t>
              </a:r>
            </a:p>
          </p:txBody>
        </p:sp>
        <p:sp>
          <p:nvSpPr>
            <p:cNvPr id="18" name="17 Aşağı Ok"/>
            <p:cNvSpPr/>
            <p:nvPr/>
          </p:nvSpPr>
          <p:spPr>
            <a:xfrm>
              <a:off x="1211314" y="3319753"/>
              <a:ext cx="74953" cy="600897"/>
            </a:xfrm>
            <a:prstGeom prst="downArrow">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18 Aşağı Ok"/>
            <p:cNvSpPr/>
            <p:nvPr/>
          </p:nvSpPr>
          <p:spPr>
            <a:xfrm>
              <a:off x="6196507" y="3319753"/>
              <a:ext cx="48302" cy="600897"/>
            </a:xfrm>
            <a:prstGeom prst="downArrow">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21 Aşağı Ok"/>
            <p:cNvSpPr/>
            <p:nvPr/>
          </p:nvSpPr>
          <p:spPr>
            <a:xfrm>
              <a:off x="1239630" y="2343087"/>
              <a:ext cx="46637" cy="225130"/>
            </a:xfrm>
            <a:prstGeom prst="downArrow">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22 Aşağı Ok"/>
            <p:cNvSpPr/>
            <p:nvPr/>
          </p:nvSpPr>
          <p:spPr>
            <a:xfrm>
              <a:off x="6196507" y="2343087"/>
              <a:ext cx="46637" cy="225130"/>
            </a:xfrm>
            <a:prstGeom prst="downArrow">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sp>
        <p:nvSpPr>
          <p:cNvPr id="14" name="13 Yuvarlatılmış Dikdörtgen"/>
          <p:cNvSpPr/>
          <p:nvPr/>
        </p:nvSpPr>
        <p:spPr>
          <a:xfrm>
            <a:off x="5343393" y="836613"/>
            <a:ext cx="1575329" cy="73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dirty="0"/>
              <a:t>SEKRETERLİK</a:t>
            </a:r>
          </a:p>
          <a:p>
            <a:pPr algn="ctr">
              <a:defRPr/>
            </a:pPr>
            <a:r>
              <a:rPr lang="tr-TR" sz="1000" dirty="0" err="1"/>
              <a:t>Gulbara</a:t>
            </a:r>
            <a:r>
              <a:rPr lang="tr-TR" sz="1000" dirty="0"/>
              <a:t>  ARİNBAEVA</a:t>
            </a:r>
          </a:p>
        </p:txBody>
      </p:sp>
      <p:sp>
        <p:nvSpPr>
          <p:cNvPr id="15" name="14 Sağ Ok"/>
          <p:cNvSpPr/>
          <p:nvPr/>
        </p:nvSpPr>
        <p:spPr>
          <a:xfrm flipV="1">
            <a:off x="4094825" y="1341439"/>
            <a:ext cx="1248569"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19 Sağ Ok"/>
          <p:cNvSpPr/>
          <p:nvPr/>
        </p:nvSpPr>
        <p:spPr>
          <a:xfrm flipV="1">
            <a:off x="4172215" y="1700214"/>
            <a:ext cx="234063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20 Sağ Ok"/>
          <p:cNvSpPr/>
          <p:nvPr/>
        </p:nvSpPr>
        <p:spPr>
          <a:xfrm rot="10800000" flipV="1">
            <a:off x="1442906" y="1700214"/>
            <a:ext cx="2729309"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95300" y="273050"/>
            <a:ext cx="8982203" cy="1162050"/>
          </a:xfrm>
        </p:spPr>
        <p:txBody>
          <a:bodyPr/>
          <a:lstStyle/>
          <a:p>
            <a:pPr algn="ctr" eaLnBrk="1" hangingPunct="1"/>
            <a:r>
              <a:rPr lang="tr-TR" sz="2800" b="1" dirty="0" smtClean="0">
                <a:latin typeface="Arial" charset="0"/>
                <a:cs typeface="Arial" charset="0"/>
              </a:rPr>
              <a:t>Yapı İşleri Müdürlüğü </a:t>
            </a:r>
            <a:br>
              <a:rPr lang="tr-TR" sz="2800" b="1" dirty="0" smtClean="0">
                <a:latin typeface="Arial" charset="0"/>
                <a:cs typeface="Arial" charset="0"/>
              </a:rPr>
            </a:br>
            <a:r>
              <a:rPr lang="tr-TR" sz="2800" b="1" dirty="0" smtClean="0">
                <a:latin typeface="Arial" charset="0"/>
                <a:cs typeface="Arial" charset="0"/>
              </a:rPr>
              <a:t>Planlanan ve Gerçekleşen Faaliyetler</a:t>
            </a:r>
            <a:endParaRPr lang="tr-TR" sz="2800" dirty="0" smtClean="0"/>
          </a:p>
        </p:txBody>
      </p:sp>
      <p:graphicFrame>
        <p:nvGraphicFramePr>
          <p:cNvPr id="4" name="Tablo 3"/>
          <p:cNvGraphicFramePr>
            <a:graphicFrameLocks noGrp="1"/>
          </p:cNvGraphicFramePr>
          <p:nvPr/>
        </p:nvGraphicFramePr>
        <p:xfrm>
          <a:off x="350838" y="1773238"/>
          <a:ext cx="9206045" cy="3527970"/>
        </p:xfrm>
        <a:graphic>
          <a:graphicData uri="http://schemas.openxmlformats.org/drawingml/2006/table">
            <a:tbl>
              <a:tblPr/>
              <a:tblGrid>
                <a:gridCol w="589889"/>
                <a:gridCol w="5659834"/>
                <a:gridCol w="1688835"/>
                <a:gridCol w="1267487"/>
              </a:tblGrid>
              <a:tr h="216576">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Yapı İşleri Müdürlüğü</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 </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3152">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SIRA NO</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Faaliyet</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Öngörülen Tarih</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Gerçekleştirme</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Tarihi</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7015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1</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İİBF ve İletişim Fakültesine ait çatı izolasyon tadilatı ile ilgili teknik detayların belirlenmesi Tadilatların Yapılması  Temmuz – Eylül 2013 döneminde 235.900 USD alım yapılmıştır.)</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Eylül </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Arial" charset="0"/>
                        </a:rPr>
                        <a:t>Gerçekleşmektedir. </a:t>
                      </a:r>
                      <a:endParaRPr kumimoji="0" lang="tr-TR" sz="1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7015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2</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smtClean="0">
                          <a:ln>
                            <a:noFill/>
                          </a:ln>
                          <a:solidFill>
                            <a:srgbClr val="000000"/>
                          </a:solidFill>
                          <a:effectLst/>
                          <a:latin typeface="Calibri" pitchFamily="34" charset="0"/>
                          <a:cs typeface="Arial" charset="0"/>
                        </a:rPr>
                        <a:t>Kompak</a:t>
                      </a:r>
                      <a:r>
                        <a:rPr kumimoji="0" lang="tr-TR" sz="1000" b="0" i="0" u="none" strike="noStrike" cap="none" normalizeH="0" baseline="0" dirty="0" smtClean="0">
                          <a:ln>
                            <a:noFill/>
                          </a:ln>
                          <a:solidFill>
                            <a:srgbClr val="000000"/>
                          </a:solidFill>
                          <a:effectLst/>
                          <a:latin typeface="Calibri" pitchFamily="34" charset="0"/>
                          <a:cs typeface="Arial" charset="0"/>
                        </a:rPr>
                        <a:t>  arşiv sisteminin tamamlanarak muayene </a:t>
                      </a:r>
                      <a:r>
                        <a:rPr kumimoji="0" lang="tr-TR" sz="1000" b="0" i="0" u="none" strike="noStrike" cap="none" normalizeH="0" baseline="0" dirty="0" err="1" smtClean="0">
                          <a:ln>
                            <a:noFill/>
                          </a:ln>
                          <a:solidFill>
                            <a:srgbClr val="000000"/>
                          </a:solidFill>
                          <a:effectLst/>
                          <a:latin typeface="Calibri" pitchFamily="34" charset="0"/>
                          <a:cs typeface="Arial" charset="0"/>
                        </a:rPr>
                        <a:t>kabulunun</a:t>
                      </a:r>
                      <a:r>
                        <a:rPr kumimoji="0" lang="tr-TR" sz="1000" b="0" i="0" u="none" strike="noStrike" cap="none" normalizeH="0" baseline="0" dirty="0" smtClean="0">
                          <a:ln>
                            <a:noFill/>
                          </a:ln>
                          <a:solidFill>
                            <a:srgbClr val="000000"/>
                          </a:solidFill>
                          <a:effectLst/>
                          <a:latin typeface="Calibri" pitchFamily="34" charset="0"/>
                          <a:cs typeface="Arial" charset="0"/>
                        </a:rPr>
                        <a:t> yapılması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Temmuz 2013 Ayı Sonu</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Gerçekleştirildi.</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80643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4</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Manas Üniversitesi Eğitim Öğretim ve Uygulama Kompleksi çalışmaları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Şubat 2016</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Devam etmektedir.</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57606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5</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Kırgızistan Türkiye Manas Üniversitesi, T.C.Milli Eğitim Bakanlığı, Bişkek Türk İlkokulu ve Ortaokulu Tesisi Projesi</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Temmuz 2015</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cap="none" normalizeH="0" baseline="0" dirty="0" smtClean="0">
                          <a:ln>
                            <a:noFill/>
                          </a:ln>
                          <a:solidFill>
                            <a:srgbClr val="000000"/>
                          </a:solidFill>
                          <a:effectLst/>
                          <a:latin typeface="Calibri" pitchFamily="34" charset="0"/>
                          <a:cs typeface="Arial" charset="0"/>
                        </a:rPr>
                        <a:t>Devam etmektedir.</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bl>
          </a:graphicData>
        </a:graphic>
      </p:graphicFrame>
      <p:graphicFrame>
        <p:nvGraphicFramePr>
          <p:cNvPr id="5" name="Tablo 3"/>
          <p:cNvGraphicFramePr>
            <a:graphicFrameLocks noGrp="1"/>
          </p:cNvGraphicFramePr>
          <p:nvPr/>
        </p:nvGraphicFramePr>
        <p:xfrm>
          <a:off x="350838" y="1773239"/>
          <a:ext cx="9204675" cy="2337441"/>
        </p:xfrm>
        <a:graphic>
          <a:graphicData uri="http://schemas.openxmlformats.org/drawingml/2006/table">
            <a:tbl>
              <a:tblPr/>
              <a:tblGrid>
                <a:gridCol w="589801"/>
                <a:gridCol w="5658991"/>
                <a:gridCol w="1688584"/>
                <a:gridCol w="1267299"/>
              </a:tblGrid>
              <a:tr h="165658">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Yapı işleri Müdürlüğü</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 </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414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SIRA NO</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a:t>
                      </a:r>
                      <a:endParaRPr kumimoji="0" lang="tr-TR" sz="1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Öngörülen Tarih</a:t>
                      </a:r>
                      <a:endParaRPr kumimoji="0" lang="tr-TR" sz="1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5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Gerçekleşme</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Durumu</a:t>
                      </a:r>
                      <a:endParaRPr kumimoji="0" lang="tr-TR" sz="1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56869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1</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İ.İ.B.F. – İletişim  Fak. – 61 Daireli Blok Lojmanlar –Sosyal Tesisler ve Öğrenci Evi  tesislerimizin, ‘</a:t>
                      </a:r>
                      <a:r>
                        <a:rPr kumimoji="0" lang="tr-TR" sz="1000" b="1" i="0" u="none" strike="noStrike" cap="none" normalizeH="0" baseline="0" dirty="0" smtClean="0">
                          <a:ln>
                            <a:noFill/>
                          </a:ln>
                          <a:solidFill>
                            <a:srgbClr val="000000"/>
                          </a:solidFill>
                          <a:effectLst/>
                          <a:latin typeface="Calibri" pitchFamily="34" charset="0"/>
                          <a:cs typeface="Arial" charset="0"/>
                        </a:rPr>
                        <a:t>’Kullanım Ruhsatları</a:t>
                      </a:r>
                      <a:r>
                        <a:rPr kumimoji="0" lang="tr-TR" sz="1000" b="0" i="0" u="none" strike="noStrike" cap="none" normalizeH="0" baseline="0" dirty="0" smtClean="0">
                          <a:ln>
                            <a:noFill/>
                          </a:ln>
                          <a:solidFill>
                            <a:srgbClr val="000000"/>
                          </a:solidFill>
                          <a:effectLst/>
                          <a:latin typeface="Calibri" pitchFamily="34" charset="0"/>
                          <a:cs typeface="Arial" charset="0"/>
                        </a:rPr>
                        <a:t>’’  yetkili yerel makamlardan alınmıştır.</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56869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2</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Rektörlük, Mühendislik ve Fen fakültesi Tesisini hizmete açmak</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Mart 2015</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Devam etmektedir.</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58663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3</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tr-TR" sz="1000" b="0" i="0" u="none" strike="noStrike" cap="none" normalizeH="0" baseline="0" dirty="0" smtClean="0">
                          <a:ln>
                            <a:noFill/>
                          </a:ln>
                          <a:solidFill>
                            <a:srgbClr val="000000"/>
                          </a:solidFill>
                          <a:effectLst/>
                          <a:latin typeface="Calibri" pitchFamily="34" charset="0"/>
                          <a:cs typeface="Arial" charset="0"/>
                        </a:rPr>
                        <a:t>İlahiyat Fakültesi ve uygulama cami  yapımı</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Eylül 2015</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Devam etmektedir.</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bl>
          </a:graphicData>
        </a:graphic>
      </p:graphicFrame>
      <p:graphicFrame>
        <p:nvGraphicFramePr>
          <p:cNvPr id="6" name="5 Tablo"/>
          <p:cNvGraphicFramePr>
            <a:graphicFrameLocks noGrp="1"/>
          </p:cNvGraphicFramePr>
          <p:nvPr/>
        </p:nvGraphicFramePr>
        <p:xfrm>
          <a:off x="350489" y="5214950"/>
          <a:ext cx="9205024" cy="684046"/>
        </p:xfrm>
        <a:graphic>
          <a:graphicData uri="http://schemas.openxmlformats.org/drawingml/2006/table">
            <a:tbl>
              <a:tblPr/>
              <a:tblGrid>
                <a:gridCol w="589824"/>
                <a:gridCol w="5659206"/>
                <a:gridCol w="1688648"/>
                <a:gridCol w="1267346"/>
              </a:tblGrid>
              <a:tr h="6840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6</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Jal Kampüsü Soğuk </a:t>
                      </a: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Su , </a:t>
                      </a: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Kanalizasyon Şehir Şebeke İlave Bağlantılarının Yapılması</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Ağustos 2014</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9125" y="134939"/>
            <a:ext cx="8915400" cy="917575"/>
          </a:xfrm>
        </p:spPr>
        <p:txBody>
          <a:bodyPr>
            <a:normAutofit/>
          </a:bodyPr>
          <a:lstStyle/>
          <a:p>
            <a:pPr eaLnBrk="1" fontAlgn="auto" hangingPunct="1">
              <a:spcAft>
                <a:spcPts val="0"/>
              </a:spcAft>
              <a:defRPr/>
            </a:pPr>
            <a:r>
              <a:rPr lang="tr-TR" sz="1800" b="1" dirty="0" smtClean="0">
                <a:solidFill>
                  <a:schemeClr val="tx2">
                    <a:lumMod val="60000"/>
                    <a:lumOff val="40000"/>
                  </a:schemeClr>
                </a:solidFill>
                <a:latin typeface="Calibri" pitchFamily="34" charset="0"/>
                <a:cs typeface="Arial" charset="0"/>
              </a:rPr>
              <a:t>MANAS ÜNİVERSİTESİ </a:t>
            </a:r>
            <a:br>
              <a:rPr lang="tr-TR" sz="1800" b="1" dirty="0" smtClean="0">
                <a:solidFill>
                  <a:schemeClr val="tx2">
                    <a:lumMod val="60000"/>
                    <a:lumOff val="40000"/>
                  </a:schemeClr>
                </a:solidFill>
                <a:latin typeface="Calibri" pitchFamily="34" charset="0"/>
                <a:cs typeface="Arial" charset="0"/>
              </a:rPr>
            </a:br>
            <a:r>
              <a:rPr lang="tr-TR" sz="1800" b="1" dirty="0" smtClean="0">
                <a:solidFill>
                  <a:schemeClr val="tx2">
                    <a:lumMod val="60000"/>
                    <a:lumOff val="40000"/>
                  </a:schemeClr>
                </a:solidFill>
                <a:latin typeface="Calibri" pitchFamily="34" charset="0"/>
                <a:cs typeface="Arial" charset="0"/>
              </a:rPr>
              <a:t>‘’EĞİTİM ÖĞRETİM VE UYGULAMA KOMPLEKSİ ‘’</a:t>
            </a:r>
            <a:r>
              <a:rPr lang="tr-TR" sz="1800" b="1" dirty="0" smtClean="0">
                <a:solidFill>
                  <a:schemeClr val="accent1">
                    <a:lumMod val="40000"/>
                    <a:lumOff val="60000"/>
                  </a:schemeClr>
                </a:solidFill>
              </a:rPr>
              <a:t/>
            </a:r>
            <a:br>
              <a:rPr lang="tr-TR" sz="1800" b="1" dirty="0" smtClean="0">
                <a:solidFill>
                  <a:schemeClr val="accent1">
                    <a:lumMod val="40000"/>
                    <a:lumOff val="60000"/>
                  </a:schemeClr>
                </a:solidFill>
              </a:rPr>
            </a:br>
            <a:r>
              <a:rPr lang="tr-TR" sz="1800" b="1" dirty="0" smtClean="0">
                <a:solidFill>
                  <a:schemeClr val="accent1">
                    <a:lumMod val="40000"/>
                    <a:lumOff val="60000"/>
                  </a:schemeClr>
                </a:solidFill>
              </a:rPr>
              <a:t> </a:t>
            </a:r>
            <a:r>
              <a:rPr lang="tr-TR" sz="1800" b="1" dirty="0" smtClean="0">
                <a:solidFill>
                  <a:schemeClr val="tx2">
                    <a:lumMod val="60000"/>
                    <a:lumOff val="40000"/>
                  </a:schemeClr>
                </a:solidFill>
              </a:rPr>
              <a:t>GENEL  GELİŞİM  GRAFİĞİ – 2014 / 2015</a:t>
            </a:r>
            <a:endParaRPr lang="tr-TR" sz="1800" b="1" dirty="0">
              <a:solidFill>
                <a:schemeClr val="tx2">
                  <a:lumMod val="60000"/>
                  <a:lumOff val="40000"/>
                </a:schemeClr>
              </a:solidFill>
            </a:endParaRPr>
          </a:p>
        </p:txBody>
      </p:sp>
      <p:graphicFrame>
        <p:nvGraphicFramePr>
          <p:cNvPr id="1026" name="5 İçerik Yer Tutucusu"/>
          <p:cNvGraphicFramePr>
            <a:graphicFrameLocks noGrp="1"/>
          </p:cNvGraphicFramePr>
          <p:nvPr>
            <p:ph idx="1"/>
          </p:nvPr>
        </p:nvGraphicFramePr>
        <p:xfrm>
          <a:off x="1346200" y="1349375"/>
          <a:ext cx="7500938" cy="4206875"/>
        </p:xfrm>
        <a:graphic>
          <a:graphicData uri="http://schemas.openxmlformats.org/presentationml/2006/ole">
            <p:oleObj spid="_x0000_s46083" name="Worksheet" r:id="rId4" imgW="8848758" imgH="4962459" progId="Excel.Sheet.8">
              <p:embed/>
            </p:oleObj>
          </a:graphicData>
        </a:graphic>
      </p:graphicFrame>
      <p:sp>
        <p:nvSpPr>
          <p:cNvPr id="1028" name="3 Dikdörtgen"/>
          <p:cNvSpPr>
            <a:spLocks noChangeArrowheads="1"/>
          </p:cNvSpPr>
          <p:nvPr/>
        </p:nvSpPr>
        <p:spPr bwMode="auto">
          <a:xfrm>
            <a:off x="896550" y="5589241"/>
            <a:ext cx="2729310" cy="369887"/>
          </a:xfrm>
          <a:prstGeom prst="rect">
            <a:avLst/>
          </a:prstGeom>
          <a:noFill/>
          <a:ln w="9525">
            <a:noFill/>
            <a:miter lim="800000"/>
            <a:headEnd/>
            <a:tailEnd/>
          </a:ln>
        </p:spPr>
        <p:txBody>
          <a:bodyPr>
            <a:spAutoFit/>
          </a:bodyPr>
          <a:lstStyle/>
          <a:p>
            <a:pPr algn="ctr"/>
            <a:r>
              <a:rPr lang="tr-TR" b="1" dirty="0" smtClean="0">
                <a:solidFill>
                  <a:schemeClr val="accent1"/>
                </a:solidFill>
              </a:rPr>
              <a:t>İLERLEME </a:t>
            </a:r>
            <a:r>
              <a:rPr lang="tr-TR" b="1" dirty="0">
                <a:solidFill>
                  <a:schemeClr val="accent1"/>
                </a:solidFill>
              </a:rPr>
              <a:t>: % </a:t>
            </a:r>
            <a:r>
              <a:rPr lang="tr-TR" b="1" dirty="0" smtClean="0">
                <a:solidFill>
                  <a:schemeClr val="accent1"/>
                </a:solidFill>
              </a:rPr>
              <a:t>31.67</a:t>
            </a:r>
            <a:endParaRPr lang="tr-TR" b="1" u="sng" dirty="0">
              <a:solidFill>
                <a:schemeClr val="accent1"/>
              </a:solidFill>
            </a:endParaRPr>
          </a:p>
        </p:txBody>
      </p:sp>
      <p:sp>
        <p:nvSpPr>
          <p:cNvPr id="20" name="3 Dikdörtgen"/>
          <p:cNvSpPr>
            <a:spLocks noChangeArrowheads="1"/>
          </p:cNvSpPr>
          <p:nvPr/>
        </p:nvSpPr>
        <p:spPr bwMode="auto">
          <a:xfrm>
            <a:off x="3626853" y="5589240"/>
            <a:ext cx="2729310" cy="369332"/>
          </a:xfrm>
          <a:prstGeom prst="rect">
            <a:avLst/>
          </a:prstGeom>
          <a:noFill/>
          <a:ln w="9525">
            <a:noFill/>
            <a:miter lim="800000"/>
            <a:headEnd/>
            <a:tailEnd/>
          </a:ln>
        </p:spPr>
        <p:txBody>
          <a:bodyPr>
            <a:spAutoFit/>
          </a:bodyPr>
          <a:lstStyle/>
          <a:p>
            <a:pPr algn="ctr">
              <a:defRPr/>
            </a:pPr>
            <a:r>
              <a:rPr lang="tr-TR" b="1" dirty="0" smtClean="0">
                <a:solidFill>
                  <a:schemeClr val="accent6"/>
                </a:solidFill>
              </a:rPr>
              <a:t>İLERLEME:% 7,73</a:t>
            </a:r>
            <a:endParaRPr lang="tr-TR" b="1" dirty="0">
              <a:solidFill>
                <a:schemeClr val="accent6"/>
              </a:solidFill>
            </a:endParaRPr>
          </a:p>
        </p:txBody>
      </p:sp>
      <p:sp>
        <p:nvSpPr>
          <p:cNvPr id="13" name="3 Dikdörtgen"/>
          <p:cNvSpPr>
            <a:spLocks noChangeArrowheads="1"/>
          </p:cNvSpPr>
          <p:nvPr/>
        </p:nvSpPr>
        <p:spPr bwMode="auto">
          <a:xfrm>
            <a:off x="6513174" y="5589241"/>
            <a:ext cx="2729310" cy="369887"/>
          </a:xfrm>
          <a:prstGeom prst="rect">
            <a:avLst/>
          </a:prstGeom>
          <a:noFill/>
          <a:ln w="9525">
            <a:noFill/>
            <a:miter lim="800000"/>
            <a:headEnd/>
            <a:tailEnd/>
          </a:ln>
        </p:spPr>
        <p:txBody>
          <a:bodyPr>
            <a:spAutoFit/>
          </a:bodyPr>
          <a:lstStyle/>
          <a:p>
            <a:pPr algn="ctr">
              <a:defRPr/>
            </a:pPr>
            <a:r>
              <a:rPr lang="tr-TR" b="1" dirty="0" smtClean="0">
                <a:solidFill>
                  <a:schemeClr val="accent2">
                    <a:lumMod val="75000"/>
                  </a:schemeClr>
                </a:solidFill>
              </a:rPr>
              <a:t>İLERLEME </a:t>
            </a:r>
            <a:r>
              <a:rPr lang="tr-TR" b="1" dirty="0">
                <a:solidFill>
                  <a:schemeClr val="accent2">
                    <a:lumMod val="75000"/>
                  </a:schemeClr>
                </a:solidFill>
              </a:rPr>
              <a:t>: % </a:t>
            </a:r>
            <a:r>
              <a:rPr lang="tr-TR" b="1" dirty="0" smtClean="0">
                <a:solidFill>
                  <a:schemeClr val="accent2">
                    <a:lumMod val="75000"/>
                  </a:schemeClr>
                </a:solidFill>
              </a:rPr>
              <a:t>5,73</a:t>
            </a:r>
            <a:endParaRPr lang="tr-TR" b="1" dirty="0">
              <a:solidFill>
                <a:schemeClr val="accent2">
                  <a:lumMod val="75000"/>
                </a:schemeClr>
              </a:solidFill>
            </a:endParaRPr>
          </a:p>
        </p:txBody>
      </p:sp>
      <p:sp>
        <p:nvSpPr>
          <p:cNvPr id="14" name="3 Slayt Numarası Yer Tutucusu"/>
          <p:cNvSpPr>
            <a:spLocks noGrp="1"/>
          </p:cNvSpPr>
          <p:nvPr>
            <p:ph type="sldNum" sz="quarter" idx="12"/>
          </p:nvPr>
        </p:nvSpPr>
        <p:spPr>
          <a:xfrm>
            <a:off x="7099300" y="6356351"/>
            <a:ext cx="2311400" cy="365125"/>
          </a:xfrm>
        </p:spPr>
        <p:txBody>
          <a:bodyPr/>
          <a:lstStyle/>
          <a:p>
            <a:pPr>
              <a:defRPr/>
            </a:pPr>
            <a:r>
              <a:rPr lang="tr-TR" dirty="0" smtClean="0"/>
              <a:t>4</a:t>
            </a:r>
            <a:endParaRPr lang="tr-TR" dirty="0"/>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9125" y="134939"/>
            <a:ext cx="8915400" cy="917575"/>
          </a:xfrm>
        </p:spPr>
        <p:txBody>
          <a:bodyPr>
            <a:normAutofit/>
          </a:bodyPr>
          <a:lstStyle/>
          <a:p>
            <a:pPr eaLnBrk="1" fontAlgn="auto" hangingPunct="1">
              <a:spcAft>
                <a:spcPts val="0"/>
              </a:spcAft>
              <a:defRPr/>
            </a:pPr>
            <a:r>
              <a:rPr lang="tr-TR" sz="1800" b="1" dirty="0" smtClean="0">
                <a:solidFill>
                  <a:schemeClr val="tx2">
                    <a:lumMod val="60000"/>
                    <a:lumOff val="40000"/>
                  </a:schemeClr>
                </a:solidFill>
                <a:latin typeface="Calibri" pitchFamily="34" charset="0"/>
                <a:cs typeface="Arial" charset="0"/>
              </a:rPr>
              <a:t>MANAS ÜNİVERSİTESİ </a:t>
            </a:r>
            <a:br>
              <a:rPr lang="tr-TR" sz="1800" b="1" dirty="0" smtClean="0">
                <a:solidFill>
                  <a:schemeClr val="tx2">
                    <a:lumMod val="60000"/>
                    <a:lumOff val="40000"/>
                  </a:schemeClr>
                </a:solidFill>
                <a:latin typeface="Calibri" pitchFamily="34" charset="0"/>
                <a:cs typeface="Arial" charset="0"/>
              </a:rPr>
            </a:br>
            <a:r>
              <a:rPr lang="tr-TR" sz="1800" b="1" dirty="0" smtClean="0">
                <a:solidFill>
                  <a:schemeClr val="tx2">
                    <a:lumMod val="60000"/>
                    <a:lumOff val="40000"/>
                  </a:schemeClr>
                </a:solidFill>
                <a:latin typeface="Calibri" pitchFamily="34" charset="0"/>
                <a:cs typeface="Arial" charset="0"/>
              </a:rPr>
              <a:t>‘Spor Salonu Binası ve Açık Spor Tesisleri‘’</a:t>
            </a:r>
            <a:r>
              <a:rPr lang="tr-TR" sz="1800" b="1" dirty="0" smtClean="0">
                <a:solidFill>
                  <a:schemeClr val="accent1">
                    <a:lumMod val="40000"/>
                    <a:lumOff val="60000"/>
                  </a:schemeClr>
                </a:solidFill>
              </a:rPr>
              <a:t/>
            </a:r>
            <a:br>
              <a:rPr lang="tr-TR" sz="1800" b="1" dirty="0" smtClean="0">
                <a:solidFill>
                  <a:schemeClr val="accent1">
                    <a:lumMod val="40000"/>
                    <a:lumOff val="60000"/>
                  </a:schemeClr>
                </a:solidFill>
              </a:rPr>
            </a:br>
            <a:r>
              <a:rPr lang="tr-TR" sz="1800" b="1" dirty="0" smtClean="0">
                <a:solidFill>
                  <a:schemeClr val="accent1">
                    <a:lumMod val="40000"/>
                    <a:lumOff val="60000"/>
                  </a:schemeClr>
                </a:solidFill>
              </a:rPr>
              <a:t> </a:t>
            </a:r>
            <a:r>
              <a:rPr lang="tr-TR" sz="1800" b="1" dirty="0" smtClean="0">
                <a:solidFill>
                  <a:schemeClr val="tx2">
                    <a:lumMod val="60000"/>
                    <a:lumOff val="40000"/>
                  </a:schemeClr>
                </a:solidFill>
              </a:rPr>
              <a:t>OCAK</a:t>
            </a:r>
            <a:r>
              <a:rPr lang="tr-TR" sz="1800" b="1" dirty="0" smtClean="0">
                <a:solidFill>
                  <a:schemeClr val="tx2">
                    <a:lumMod val="60000"/>
                    <a:lumOff val="40000"/>
                  </a:schemeClr>
                </a:solidFill>
              </a:rPr>
              <a:t> </a:t>
            </a:r>
            <a:r>
              <a:rPr lang="tr-TR" sz="1800" b="1" dirty="0" smtClean="0">
                <a:solidFill>
                  <a:schemeClr val="tx2">
                    <a:lumMod val="60000"/>
                    <a:lumOff val="40000"/>
                  </a:schemeClr>
                </a:solidFill>
              </a:rPr>
              <a:t>2015</a:t>
            </a:r>
            <a:endParaRPr lang="tr-TR" sz="1800" b="1" dirty="0">
              <a:solidFill>
                <a:schemeClr val="tx2">
                  <a:lumMod val="60000"/>
                  <a:lumOff val="40000"/>
                </a:schemeClr>
              </a:solidFill>
            </a:endParaRPr>
          </a:p>
        </p:txBody>
      </p:sp>
      <p:sp>
        <p:nvSpPr>
          <p:cNvPr id="14" name="3 Slayt Numarası Yer Tutucusu"/>
          <p:cNvSpPr>
            <a:spLocks noGrp="1"/>
          </p:cNvSpPr>
          <p:nvPr>
            <p:ph type="sldNum" sz="quarter" idx="12"/>
          </p:nvPr>
        </p:nvSpPr>
        <p:spPr>
          <a:xfrm>
            <a:off x="7099300" y="6356351"/>
            <a:ext cx="2311400" cy="365125"/>
          </a:xfrm>
        </p:spPr>
        <p:txBody>
          <a:bodyPr/>
          <a:lstStyle/>
          <a:p>
            <a:pPr>
              <a:defRPr/>
            </a:pPr>
            <a:r>
              <a:rPr lang="tr-TR" dirty="0" smtClean="0"/>
              <a:t>4</a:t>
            </a:r>
            <a:endParaRPr lang="tr-TR" dirty="0"/>
          </a:p>
        </p:txBody>
      </p:sp>
      <p:sp>
        <p:nvSpPr>
          <p:cNvPr id="8" name="Content Placeholder 7"/>
          <p:cNvSpPr>
            <a:spLocks noGrp="1"/>
          </p:cNvSpPr>
          <p:nvPr>
            <p:ph idx="1"/>
          </p:nvPr>
        </p:nvSpPr>
        <p:spPr>
          <a:xfrm>
            <a:off x="495300" y="1600201"/>
            <a:ext cx="8915400" cy="4043377"/>
          </a:xfrm>
        </p:spPr>
        <p:txBody>
          <a:bodyPr/>
          <a:lstStyle/>
          <a:p>
            <a:r>
              <a:rPr lang="tr-TR" sz="2400" dirty="0" smtClean="0"/>
              <a:t>İnşaat İşleri Genel Durumu : %99,32</a:t>
            </a:r>
          </a:p>
          <a:p>
            <a:r>
              <a:rPr lang="tr-TR" sz="2400" dirty="0" smtClean="0"/>
              <a:t>Sıhhi Tesisat İşleri : %95,82</a:t>
            </a:r>
          </a:p>
          <a:p>
            <a:r>
              <a:rPr lang="tr-TR" sz="2400" dirty="0" smtClean="0"/>
              <a:t>Havalandırma İşleri : %98,22</a:t>
            </a:r>
          </a:p>
          <a:p>
            <a:r>
              <a:rPr lang="tr-TR" sz="2400" dirty="0" smtClean="0"/>
              <a:t>Elektrik İşleri : %90,51</a:t>
            </a:r>
          </a:p>
          <a:p>
            <a:r>
              <a:rPr lang="tr-TR" sz="2400" dirty="0" smtClean="0"/>
              <a:t>% 30 Dahilinde Yapılan İşler : % 29,55</a:t>
            </a:r>
          </a:p>
          <a:p>
            <a:r>
              <a:rPr lang="tr-TR" sz="2400" dirty="0" smtClean="0"/>
              <a:t>Açık Spor Tesisleri : %56,17</a:t>
            </a:r>
            <a:endParaRPr lang="en-US" sz="2400" dirty="0"/>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9125" y="134939"/>
            <a:ext cx="8915400" cy="917575"/>
          </a:xfrm>
        </p:spPr>
        <p:txBody>
          <a:bodyPr>
            <a:normAutofit/>
          </a:bodyPr>
          <a:lstStyle/>
          <a:p>
            <a:pPr eaLnBrk="1" fontAlgn="auto" hangingPunct="1">
              <a:spcAft>
                <a:spcPts val="0"/>
              </a:spcAft>
              <a:defRPr/>
            </a:pPr>
            <a:r>
              <a:rPr lang="tr-TR" sz="1800" b="1" dirty="0" smtClean="0">
                <a:solidFill>
                  <a:schemeClr val="tx2">
                    <a:lumMod val="60000"/>
                    <a:lumOff val="40000"/>
                  </a:schemeClr>
                </a:solidFill>
                <a:latin typeface="Calibri" pitchFamily="34" charset="0"/>
                <a:cs typeface="Arial" charset="0"/>
              </a:rPr>
              <a:t>MANAS ÜNİVERSİTESİ </a:t>
            </a:r>
            <a:br>
              <a:rPr lang="tr-TR" sz="1800" b="1" dirty="0" smtClean="0">
                <a:solidFill>
                  <a:schemeClr val="tx2">
                    <a:lumMod val="60000"/>
                    <a:lumOff val="40000"/>
                  </a:schemeClr>
                </a:solidFill>
                <a:latin typeface="Calibri" pitchFamily="34" charset="0"/>
                <a:cs typeface="Arial" charset="0"/>
              </a:rPr>
            </a:br>
            <a:r>
              <a:rPr lang="tr-TR" sz="1800" b="1" dirty="0" smtClean="0">
                <a:solidFill>
                  <a:schemeClr val="tx2">
                    <a:lumMod val="60000"/>
                    <a:lumOff val="40000"/>
                  </a:schemeClr>
                </a:solidFill>
                <a:latin typeface="Calibri" pitchFamily="34" charset="0"/>
                <a:cs typeface="Arial" charset="0"/>
              </a:rPr>
              <a:t>‘T.C. Milli Eğitim Bakanlığı Bişkek Türk İlkokul ve Ortaokulu Yapım İşi‘’</a:t>
            </a:r>
            <a:r>
              <a:rPr lang="tr-TR" sz="1800" b="1" dirty="0" smtClean="0">
                <a:solidFill>
                  <a:schemeClr val="accent1">
                    <a:lumMod val="40000"/>
                    <a:lumOff val="60000"/>
                  </a:schemeClr>
                </a:solidFill>
              </a:rPr>
              <a:t/>
            </a:r>
            <a:br>
              <a:rPr lang="tr-TR" sz="1800" b="1" dirty="0" smtClean="0">
                <a:solidFill>
                  <a:schemeClr val="accent1">
                    <a:lumMod val="40000"/>
                    <a:lumOff val="60000"/>
                  </a:schemeClr>
                </a:solidFill>
              </a:rPr>
            </a:br>
            <a:r>
              <a:rPr lang="tr-TR" sz="1800" b="1" dirty="0" smtClean="0">
                <a:solidFill>
                  <a:schemeClr val="accent1">
                    <a:lumMod val="40000"/>
                    <a:lumOff val="60000"/>
                  </a:schemeClr>
                </a:solidFill>
              </a:rPr>
              <a:t> </a:t>
            </a:r>
            <a:r>
              <a:rPr lang="tr-TR" sz="1800" b="1" dirty="0" smtClean="0">
                <a:solidFill>
                  <a:schemeClr val="tx2">
                    <a:lumMod val="60000"/>
                    <a:lumOff val="40000"/>
                  </a:schemeClr>
                </a:solidFill>
              </a:rPr>
              <a:t>OCAK</a:t>
            </a:r>
            <a:r>
              <a:rPr lang="tr-TR" sz="1800" b="1" dirty="0" smtClean="0">
                <a:solidFill>
                  <a:schemeClr val="tx2">
                    <a:lumMod val="60000"/>
                    <a:lumOff val="40000"/>
                  </a:schemeClr>
                </a:solidFill>
              </a:rPr>
              <a:t> </a:t>
            </a:r>
            <a:r>
              <a:rPr lang="tr-TR" sz="1800" b="1" dirty="0" smtClean="0">
                <a:solidFill>
                  <a:schemeClr val="tx2">
                    <a:lumMod val="60000"/>
                    <a:lumOff val="40000"/>
                  </a:schemeClr>
                </a:solidFill>
              </a:rPr>
              <a:t>2015</a:t>
            </a:r>
            <a:endParaRPr lang="tr-TR" sz="1800" b="1" dirty="0">
              <a:solidFill>
                <a:schemeClr val="tx2">
                  <a:lumMod val="60000"/>
                  <a:lumOff val="40000"/>
                </a:schemeClr>
              </a:solidFill>
            </a:endParaRPr>
          </a:p>
        </p:txBody>
      </p:sp>
      <p:sp>
        <p:nvSpPr>
          <p:cNvPr id="14" name="3 Slayt Numarası Yer Tutucusu"/>
          <p:cNvSpPr>
            <a:spLocks noGrp="1"/>
          </p:cNvSpPr>
          <p:nvPr>
            <p:ph type="sldNum" sz="quarter" idx="12"/>
          </p:nvPr>
        </p:nvSpPr>
        <p:spPr>
          <a:xfrm>
            <a:off x="7099300" y="6356351"/>
            <a:ext cx="2311400" cy="365125"/>
          </a:xfrm>
        </p:spPr>
        <p:txBody>
          <a:bodyPr/>
          <a:lstStyle/>
          <a:p>
            <a:pPr>
              <a:defRPr/>
            </a:pPr>
            <a:r>
              <a:rPr lang="tr-TR" dirty="0" smtClean="0"/>
              <a:t>4</a:t>
            </a:r>
            <a:endParaRPr lang="tr-TR" dirty="0"/>
          </a:p>
        </p:txBody>
      </p:sp>
      <p:sp>
        <p:nvSpPr>
          <p:cNvPr id="8" name="Content Placeholder 7"/>
          <p:cNvSpPr>
            <a:spLocks noGrp="1"/>
          </p:cNvSpPr>
          <p:nvPr>
            <p:ph idx="1"/>
          </p:nvPr>
        </p:nvSpPr>
        <p:spPr>
          <a:xfrm>
            <a:off x="495300" y="1600201"/>
            <a:ext cx="8915400" cy="4043377"/>
          </a:xfrm>
        </p:spPr>
        <p:txBody>
          <a:bodyPr/>
          <a:lstStyle/>
          <a:p>
            <a:r>
              <a:rPr lang="tr-TR" sz="2400" dirty="0" smtClean="0"/>
              <a:t>İnşaat İşleri Genel Durumu : %46,35</a:t>
            </a:r>
          </a:p>
          <a:p>
            <a:r>
              <a:rPr lang="tr-TR" sz="2400" dirty="0" smtClean="0"/>
              <a:t>Mekanik İşleri : %5,85</a:t>
            </a:r>
          </a:p>
          <a:p>
            <a:r>
              <a:rPr lang="tr-TR" sz="2400" dirty="0" smtClean="0"/>
              <a:t>Elektrik İşleri : %2,33</a:t>
            </a:r>
          </a:p>
          <a:p>
            <a:r>
              <a:rPr lang="tr-TR" sz="2400" dirty="0" smtClean="0"/>
              <a:t>Enerji Merkezleri : %13,53</a:t>
            </a:r>
          </a:p>
          <a:p>
            <a:r>
              <a:rPr lang="tr-TR" sz="2400" dirty="0" smtClean="0"/>
              <a:t>Çevre Düzenleme İşleri : %5,20</a:t>
            </a:r>
          </a:p>
          <a:p>
            <a:r>
              <a:rPr lang="tr-TR" sz="2400" dirty="0" smtClean="0"/>
              <a:t>Genel : %37,56</a:t>
            </a: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95300" y="0"/>
            <a:ext cx="8982203" cy="836712"/>
          </a:xfrm>
        </p:spPr>
        <p:txBody>
          <a:bodyPr/>
          <a:lstStyle/>
          <a:p>
            <a:pPr algn="ctr" eaLnBrk="1" hangingPunct="1"/>
            <a:r>
              <a:rPr lang="tr-TR" sz="2500" dirty="0" smtClean="0">
                <a:latin typeface="Arial" charset="0"/>
                <a:cs typeface="Arial" charset="0"/>
              </a:rPr>
              <a:t>Teknik İşler Müdürlüğü </a:t>
            </a:r>
            <a:br>
              <a:rPr lang="tr-TR" sz="2500" dirty="0" smtClean="0">
                <a:latin typeface="Arial" charset="0"/>
                <a:cs typeface="Arial" charset="0"/>
              </a:rPr>
            </a:br>
            <a:r>
              <a:rPr lang="tr-TR" sz="2500" dirty="0" smtClean="0">
                <a:latin typeface="Arial" charset="0"/>
                <a:cs typeface="Arial" charset="0"/>
              </a:rPr>
              <a:t>Planlanan ve Gerçekleşen Faaliyetler</a:t>
            </a:r>
            <a:endParaRPr lang="tr-TR" sz="2500" dirty="0" smtClean="0"/>
          </a:p>
        </p:txBody>
      </p:sp>
      <p:graphicFrame>
        <p:nvGraphicFramePr>
          <p:cNvPr id="4" name="Tablo 3"/>
          <p:cNvGraphicFramePr>
            <a:graphicFrameLocks noGrp="1"/>
          </p:cNvGraphicFramePr>
          <p:nvPr/>
        </p:nvGraphicFramePr>
        <p:xfrm>
          <a:off x="272480" y="764704"/>
          <a:ext cx="9206045" cy="5236064"/>
        </p:xfrm>
        <a:graphic>
          <a:graphicData uri="http://schemas.openxmlformats.org/drawingml/2006/table">
            <a:tbl>
              <a:tblPr/>
              <a:tblGrid>
                <a:gridCol w="589889"/>
                <a:gridCol w="5659834"/>
                <a:gridCol w="1688835"/>
                <a:gridCol w="1267487"/>
              </a:tblGrid>
              <a:tr h="511159">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Teknik İşler Müdürlüğü</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 </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3559">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FFFFFF"/>
                        </a:solidFill>
                        <a:effectLst/>
                        <a:latin typeface="Calibri" pitchFamily="34"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SIRA NO</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Faaliyet</a:t>
                      </a:r>
                      <a:endParaRPr kumimoji="0" lang="tr-TR" sz="1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Öngörülen Tarih</a:t>
                      </a:r>
                      <a:endParaRPr kumimoji="0" lang="tr-TR" sz="1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5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Gerçekleşme</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000000"/>
                          </a:solidFill>
                          <a:effectLst/>
                          <a:latin typeface="Calibri" pitchFamily="34" charset="0"/>
                          <a:cs typeface="Arial" charset="0"/>
                        </a:rPr>
                        <a:t>Durumu</a:t>
                      </a:r>
                      <a:endParaRPr kumimoji="0" lang="tr-TR" sz="1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8713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1</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l">
                        <a:buFont typeface="Arial" pitchFamily="34" charset="0"/>
                        <a:buNone/>
                        <a:defRPr/>
                      </a:pPr>
                      <a:r>
                        <a:rPr lang="tr-TR" sz="1000" dirty="0" smtClean="0"/>
                        <a:t>Eski Yurt Binası ve 9 Katlı</a:t>
                      </a:r>
                      <a:r>
                        <a:rPr lang="tr-TR" sz="1000" baseline="0" dirty="0" smtClean="0"/>
                        <a:t> Öğrenci Evleri Bakım Onarımı</a:t>
                      </a:r>
                      <a:endParaRPr lang="tr-TR" sz="1000" dirty="0" smtClean="0"/>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mn-ea"/>
                          <a:cs typeface="Arial" charset="0"/>
                        </a:rPr>
                        <a:t>-</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960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2</a:t>
                      </a:r>
                      <a:endParaRPr kumimoji="0" lang="tr-TR" sz="1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800100" algn="just" defTabSz="914400" rtl="0" eaLnBrk="1" fontAlgn="auto" latinLnBrk="0" hangingPunct="1">
                        <a:lnSpc>
                          <a:spcPct val="100000"/>
                        </a:lnSpc>
                        <a:spcBef>
                          <a:spcPts val="0"/>
                        </a:spcBef>
                        <a:spcAft>
                          <a:spcPts val="0"/>
                        </a:spcAft>
                        <a:buClrTx/>
                        <a:buSzTx/>
                        <a:buFont typeface="Arial" pitchFamily="34" charset="0"/>
                        <a:buNone/>
                        <a:tabLst/>
                        <a:defRPr/>
                      </a:pPr>
                      <a:r>
                        <a:rPr lang="tr-TR" sz="1000" dirty="0" smtClean="0"/>
                        <a:t>Isı Merkezleri </a:t>
                      </a:r>
                      <a:r>
                        <a:rPr lang="tr-TR" sz="1000" baseline="0" dirty="0" smtClean="0"/>
                        <a:t>Bakım Onarımı</a:t>
                      </a:r>
                      <a:endParaRPr lang="tr-TR" sz="1000" dirty="0" smtClean="0"/>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1120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cs typeface="Arial" charset="0"/>
                        </a:rPr>
                        <a:t>3</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tr-TR" sz="1000" dirty="0" smtClean="0"/>
                        <a:t>Yeni Öğrenci Evi için kayrak taşı ile yaya yürüme</a:t>
                      </a:r>
                      <a:r>
                        <a:rPr lang="tr-TR" sz="1000" baseline="0" dirty="0" smtClean="0"/>
                        <a:t> yolu yapılması</a:t>
                      </a:r>
                      <a:endParaRPr kumimoji="0" lang="tr-TR" sz="1000" b="0" i="0" u="none" strike="noStrike" cap="none" normalizeH="0" baseline="0" dirty="0" smtClean="0">
                        <a:ln>
                          <a:noFill/>
                        </a:ln>
                        <a:solidFill>
                          <a:srgbClr val="000000"/>
                        </a:solidFill>
                        <a:effectLst/>
                        <a:latin typeface="Calibri" pitchFamily="34" charset="0"/>
                        <a:cs typeface="Arial"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800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4</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just">
                        <a:buFont typeface="Arial" pitchFamily="34" charset="0"/>
                        <a:buNone/>
                        <a:defRPr/>
                      </a:pPr>
                      <a:r>
                        <a:rPr lang="tr-TR" sz="1000" dirty="0" smtClean="0"/>
                        <a:t>3. Diş</a:t>
                      </a:r>
                      <a:r>
                        <a:rPr lang="tr-TR" sz="1000" baseline="0" dirty="0" smtClean="0"/>
                        <a:t> Polikliniği, bir adet Klinik Odası Bakım ve Onarım Tadilat İşleri</a:t>
                      </a:r>
                      <a:endParaRPr lang="tr-TR" sz="1000" dirty="0" smtClean="0"/>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Mart 2014</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xmlns="" val="2244105256"/>
              </p:ext>
            </p:extLst>
          </p:nvPr>
        </p:nvGraphicFramePr>
        <p:xfrm>
          <a:off x="272480" y="3068960"/>
          <a:ext cx="9206045" cy="1677908"/>
        </p:xfrm>
        <a:graphic>
          <a:graphicData uri="http://schemas.openxmlformats.org/drawingml/2006/table">
            <a:tbl>
              <a:tblPr/>
              <a:tblGrid>
                <a:gridCol w="589889"/>
                <a:gridCol w="5659834"/>
                <a:gridCol w="1688835"/>
                <a:gridCol w="1267487"/>
              </a:tblGrid>
              <a:tr h="3600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5</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marR="0" lvl="1" indent="-800100" algn="just" defTabSz="914400" rtl="0" eaLnBrk="1" fontAlgn="auto" latinLnBrk="0" hangingPunct="1">
                        <a:lnSpc>
                          <a:spcPct val="100000"/>
                        </a:lnSpc>
                        <a:spcBef>
                          <a:spcPts val="0"/>
                        </a:spcBef>
                        <a:spcAft>
                          <a:spcPts val="0"/>
                        </a:spcAft>
                        <a:buClrTx/>
                        <a:buSzTx/>
                        <a:buFont typeface="Arial" pitchFamily="34" charset="0"/>
                        <a:buNone/>
                        <a:tabLst/>
                        <a:defRPr/>
                      </a:pPr>
                      <a:r>
                        <a:rPr lang="tr-TR" sz="1000" dirty="0" smtClean="0"/>
                        <a:t>Talepler doğrultusunda,</a:t>
                      </a:r>
                      <a:r>
                        <a:rPr lang="tr-TR" sz="1000" baseline="0" dirty="0" smtClean="0"/>
                        <a:t> </a:t>
                      </a:r>
                      <a:r>
                        <a:rPr lang="tr-TR" sz="1000" dirty="0" smtClean="0"/>
                        <a:t>Lojmanların tamirat ve tadilatlarının yapılması </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Yaz Dönemi 2014</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43204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6</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just">
                        <a:buFont typeface="Arial" pitchFamily="34" charset="0"/>
                        <a:buNone/>
                        <a:defRPr/>
                      </a:pPr>
                      <a:r>
                        <a:rPr lang="tr-TR" sz="1000" dirty="0" smtClean="0"/>
                        <a:t>Merkez Bina Kütüphane ve Yemekhane boya-badana ve Kütüphane teras</a:t>
                      </a:r>
                      <a:r>
                        <a:rPr lang="tr-TR" sz="1000" baseline="0" dirty="0" smtClean="0"/>
                        <a:t> bakım onarımı</a:t>
                      </a:r>
                      <a:endParaRPr lang="tr-TR" sz="1000" dirty="0" smtClean="0"/>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Haziran 2014</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50405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7</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just">
                        <a:buFont typeface="Arial" pitchFamily="34" charset="0"/>
                        <a:buNone/>
                        <a:defRPr/>
                      </a:pPr>
                      <a:r>
                        <a:rPr lang="tr-TR" sz="1000" dirty="0" smtClean="0"/>
                        <a:t>Teknoloji Merkezi genel çatı bakım onarımı</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Mayıs – Haziran 2014</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600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8</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l">
                        <a:buFont typeface="Arial" pitchFamily="34" charset="0"/>
                        <a:buNone/>
                        <a:defRPr/>
                      </a:pPr>
                      <a:r>
                        <a:rPr lang="tr-TR" sz="1000" dirty="0" smtClean="0"/>
                        <a:t>Eski Lojman ve Teknoloji Merkezi Trafo Tesisi’ne yeni çatı yapılması</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Mayıs – Haziran 2014</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bl>
          </a:graphicData>
        </a:graphic>
      </p:graphicFrame>
      <p:graphicFrame>
        <p:nvGraphicFramePr>
          <p:cNvPr id="7" name="6 Tablo"/>
          <p:cNvGraphicFramePr>
            <a:graphicFrameLocks noGrp="1"/>
          </p:cNvGraphicFramePr>
          <p:nvPr/>
        </p:nvGraphicFramePr>
        <p:xfrm>
          <a:off x="272480" y="4725145"/>
          <a:ext cx="9206045" cy="824197"/>
        </p:xfrm>
        <a:graphic>
          <a:graphicData uri="http://schemas.openxmlformats.org/drawingml/2006/table">
            <a:tbl>
              <a:tblPr/>
              <a:tblGrid>
                <a:gridCol w="589889"/>
                <a:gridCol w="5659834"/>
                <a:gridCol w="1688835"/>
                <a:gridCol w="1267487"/>
              </a:tblGrid>
              <a:tr h="39214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9</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just">
                        <a:buFont typeface="Arial" pitchFamily="34" charset="0"/>
                        <a:buNone/>
                        <a:defRPr/>
                      </a:pPr>
                      <a:r>
                        <a:rPr lang="tr-TR" sz="1000" dirty="0" smtClean="0"/>
                        <a:t>61 Daireli</a:t>
                      </a:r>
                      <a:r>
                        <a:rPr lang="tr-TR" sz="1000" baseline="0" dirty="0" smtClean="0"/>
                        <a:t> Blok Lojman ve Ana giriş güvenlik noktasının yenilenmesi</a:t>
                      </a:r>
                      <a:endParaRPr lang="tr-TR" sz="1000" dirty="0" smtClean="0"/>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43204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10</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00100" lvl="1" indent="-800100" algn="just">
                        <a:buFont typeface="Arial" pitchFamily="34" charset="0"/>
                        <a:buNone/>
                        <a:defRPr/>
                      </a:pPr>
                      <a:r>
                        <a:rPr lang="tr-TR" sz="1000" dirty="0" smtClean="0"/>
                        <a:t>KTMÜ genelinde periyodik bakım ve onarımlar</a:t>
                      </a: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30 Aralık 2015</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Devam Etmektedir. </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bl>
          </a:graphicData>
        </a:graphic>
      </p:graphicFrame>
      <p:graphicFrame>
        <p:nvGraphicFramePr>
          <p:cNvPr id="8" name="7 Tablo"/>
          <p:cNvGraphicFramePr>
            <a:graphicFrameLocks noGrp="1"/>
          </p:cNvGraphicFramePr>
          <p:nvPr/>
        </p:nvGraphicFramePr>
        <p:xfrm>
          <a:off x="272480" y="5517232"/>
          <a:ext cx="9205024" cy="422528"/>
        </p:xfrm>
        <a:graphic>
          <a:graphicData uri="http://schemas.openxmlformats.org/drawingml/2006/table">
            <a:tbl>
              <a:tblPr/>
              <a:tblGrid>
                <a:gridCol w="579827"/>
                <a:gridCol w="5660866"/>
                <a:gridCol w="1716191"/>
                <a:gridCol w="1248140"/>
              </a:tblGrid>
              <a:tr h="4225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Calibri" pitchFamily="34" charset="0"/>
                          <a:ea typeface="+mn-ea"/>
                          <a:cs typeface="Arial" charset="0"/>
                        </a:rPr>
                        <a:t>11</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lvl="1" indent="0" algn="just">
                        <a:buFont typeface="Arial" pitchFamily="34" charset="0"/>
                        <a:buNone/>
                        <a:defRPr/>
                      </a:pPr>
                      <a:r>
                        <a:rPr lang="tr-TR" sz="1000" dirty="0" smtClean="0"/>
                        <a:t>Meslek Yüksek Okulu tarafından yaptırılmakta olan CCTV Kamera Sistemi’nin, </a:t>
                      </a:r>
                      <a:r>
                        <a:rPr lang="tr-TR" sz="1000" dirty="0" err="1" smtClean="0"/>
                        <a:t>kablolaması</a:t>
                      </a:r>
                      <a:r>
                        <a:rPr lang="tr-TR" sz="1000" dirty="0" smtClean="0"/>
                        <a:t>- montaj</a:t>
                      </a:r>
                      <a:r>
                        <a:rPr lang="tr-TR" sz="1000" baseline="0" dirty="0" smtClean="0"/>
                        <a:t> işleri tarafımızca yürütülmektedir.</a:t>
                      </a:r>
                      <a:endParaRPr lang="tr-TR" sz="1000" dirty="0" smtClean="0"/>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ea typeface="+mn-ea"/>
                          <a:cs typeface="Arial" charset="0"/>
                        </a:rPr>
                        <a:t>-</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Tamamlandı.</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53292" marR="532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531" y="273051"/>
            <a:ext cx="9101170" cy="5853113"/>
          </a:xfrm>
        </p:spPr>
        <p:txBody>
          <a:bodyPr/>
          <a:lstStyle/>
          <a:p>
            <a:pPr>
              <a:buNone/>
            </a:pPr>
            <a:endParaRPr lang="en-US" dirty="0"/>
          </a:p>
        </p:txBody>
      </p:sp>
      <p:sp>
        <p:nvSpPr>
          <p:cNvPr id="5" name="Slide Number Placeholder 4"/>
          <p:cNvSpPr>
            <a:spLocks noGrp="1"/>
          </p:cNvSpPr>
          <p:nvPr>
            <p:ph type="sldNum" sz="quarter" idx="12"/>
          </p:nvPr>
        </p:nvSpPr>
        <p:spPr/>
        <p:txBody>
          <a:bodyPr/>
          <a:lstStyle/>
          <a:p>
            <a:pPr>
              <a:defRPr/>
            </a:pPr>
            <a:fld id="{A82E3435-B184-490C-8CCF-D7B6A8BA15C2}" type="slidenum">
              <a:rPr lang="tr-TR" smtClean="0"/>
              <a:pPr>
                <a:defRPr/>
              </a:pPr>
              <a:t>8</a:t>
            </a:fld>
            <a:endParaRPr lang="tr-TR"/>
          </a:p>
        </p:txBody>
      </p:sp>
      <p:graphicFrame>
        <p:nvGraphicFramePr>
          <p:cNvPr id="6" name="Table 5"/>
          <p:cNvGraphicFramePr>
            <a:graphicFrameLocks noGrp="1"/>
          </p:cNvGraphicFramePr>
          <p:nvPr/>
        </p:nvGraphicFramePr>
        <p:xfrm>
          <a:off x="309530" y="357165"/>
          <a:ext cx="9144064" cy="5380014"/>
        </p:xfrm>
        <a:graphic>
          <a:graphicData uri="http://schemas.openxmlformats.org/drawingml/2006/table">
            <a:tbl>
              <a:tblPr firstRow="1" bandRow="1">
                <a:tableStyleId>{5C22544A-7EE6-4342-B048-85BDC9FD1C3A}</a:tableStyleId>
              </a:tblPr>
              <a:tblGrid>
                <a:gridCol w="692404"/>
                <a:gridCol w="4648997"/>
                <a:gridCol w="2077212"/>
                <a:gridCol w="1725451"/>
              </a:tblGrid>
              <a:tr h="642943">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cap="none" normalizeH="0" baseline="0" dirty="0" smtClean="0">
                          <a:ln>
                            <a:noFill/>
                          </a:ln>
                          <a:solidFill>
                            <a:srgbClr val="FFFFFF"/>
                          </a:solidFill>
                          <a:effectLst/>
                          <a:latin typeface="Calibri" pitchFamily="34" charset="0"/>
                          <a:cs typeface="Arial" charset="0"/>
                        </a:rPr>
                        <a:t>Teknik İşler Müdürlüğü</a:t>
                      </a:r>
                      <a:endParaRPr kumimoji="0" lang="tr-TR"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835094">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tr-TR"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SIRA NO</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tr-TR"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Faaliyet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Öngörülen Tarih</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Gerçekleşme</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Durumu</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4162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12</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İkinci Su Kuyusu Açılması İşi</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Ekim 2014</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Tamamlandı.</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4838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13</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Kırgızkaya İndirici Merkezi (110/10 Kv) Bakım ve Tamirat İşlemleri</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Aralık 2014</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Tamamlandı.</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4838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14</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Merkez Bina Trafo Merkezi Giriş Hücreleri</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Aralık 2014</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Tamamlandı.</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50174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15</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Üniversitemize Ait 2 Adet Jeneratörün Bakım ve Tamiratı.</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Aralık 2014</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Tamamlandı.</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5110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16</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Merkez Bina , MYO Binası , İletişim Fakültesi ve İİBF binalarına ait yangın alarm sistemlerinin bakım ve onarım işlemleri</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smtClean="0">
                          <a:ln>
                            <a:noFill/>
                          </a:ln>
                          <a:solidFill>
                            <a:srgbClr val="000000"/>
                          </a:solidFill>
                          <a:effectLst/>
                          <a:latin typeface="Calibri" pitchFamily="34" charset="0"/>
                          <a:ea typeface="+mn-ea"/>
                          <a:cs typeface="Arial" charset="0"/>
                        </a:rPr>
                        <a:t>Mart 2015</a:t>
                      </a: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Calibri" pitchFamily="34" charset="0"/>
                          <a:cs typeface="Arial" charset="0"/>
                        </a:rPr>
                        <a:t>Devam Etmektedir. </a:t>
                      </a:r>
                      <a:endParaRPr kumimoji="0" lang="tr-TR"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50174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50174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r h="50174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1" i="0" u="none" strike="noStrike" kern="1200" cap="none" normalizeH="0" baseline="0" dirty="0" smtClean="0">
                        <a:ln>
                          <a:noFill/>
                        </a:ln>
                        <a:solidFill>
                          <a:srgbClr val="000000"/>
                        </a:solidFill>
                        <a:effectLst/>
                        <a:latin typeface="Calibri" pitchFamily="34" charset="0"/>
                        <a:ea typeface="+mn-ea"/>
                        <a:cs typeface="Arial" charset="0"/>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Metin Yer Tutucusu"/>
          <p:cNvSpPr>
            <a:spLocks noGrp="1"/>
          </p:cNvSpPr>
          <p:nvPr>
            <p:ph type="body"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A82E3435-B184-490C-8CCF-D7B6A8BA15C2}" type="slidenum">
              <a:rPr lang="tr-TR" smtClean="0"/>
              <a:pPr>
                <a:defRPr/>
              </a:pPr>
              <a:t>9</a:t>
            </a:fld>
            <a:endParaRPr lang="tr-TR"/>
          </a:p>
        </p:txBody>
      </p:sp>
      <p:sp>
        <p:nvSpPr>
          <p:cNvPr id="6" name="Rectangle 20"/>
          <p:cNvSpPr>
            <a:spLocks noGrp="1" noChangeArrowheads="1"/>
          </p:cNvSpPr>
          <p:nvPr>
            <p:ph idx="1"/>
          </p:nvPr>
        </p:nvSpPr>
        <p:spPr bwMode="auto">
          <a:xfrm>
            <a:off x="507340" y="660452"/>
            <a:ext cx="8903361" cy="50783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r="5400000" algn="ctr" rotWithShape="0">
              <a:srgbClr val="000000">
                <a:alpha val="84000"/>
              </a:srgbClr>
            </a:outerShdw>
          </a:effectLst>
          <a:scene3d>
            <a:camera prst="orthographicFront"/>
            <a:lightRig rig="threePt" dir="t"/>
          </a:scene3d>
          <a:sp3d prstMaterial="dkEdge"/>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BİNA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ve</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TESİSLERİMİZ</a:t>
            </a:r>
            <a:endPar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1-Merkez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Bina</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12.540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2-Mevcut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Öğrenci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Yurtları</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4.681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3-Personel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Lojmanları</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2.868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4-MYO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Binası</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Eski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matbaa</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3.220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5-İlköğretim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Okulu</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1.675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6-İ</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ve</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İdari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Bilimler</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Fakültesi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12.445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7-İletişim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Fakültesi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11.421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8-61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Daireli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Blok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Lojman</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6.205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tab pos="1082675" algn="l"/>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9-5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Adet</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Müstakil</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Lojman</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1.475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10-Açık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Spor</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Tesisleri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6.832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11-Soyunma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Odaları</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109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12-MZV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Yatırımlarımız</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36.092 m2</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13-Cal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Çevre</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duvarı</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4.136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mt</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14-Tesisat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Galerisi</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(2X2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mt</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:1.602 </a:t>
            </a:r>
            <a:r>
              <a:rPr kumimoji="0" lang="en-US" sz="18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mt</a:t>
            </a:r>
            <a:endParaRPr kumimoji="0" lang="tr-TR" sz="18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TOPLAM		</a:t>
            </a:r>
            <a:r>
              <a:rPr kumimoji="0" lang="tr-TR" sz="1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99.563 m2 </a:t>
            </a:r>
            <a:endParaRPr kumimoji="0" lang="en-US" sz="18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976</Words>
  <Application>Microsoft Office PowerPoint</Application>
  <PresentationFormat>A4 Paper (210x297 mm)</PresentationFormat>
  <Paragraphs>357</Paragraphs>
  <Slides>13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Ofis Teması</vt:lpstr>
      <vt:lpstr>Worksheet</vt:lpstr>
      <vt:lpstr>YAPI İŞLERİ DAİRESİ BAŞKANLIĞI</vt:lpstr>
      <vt:lpstr>Slide 2</vt:lpstr>
      <vt:lpstr>Yapı İşleri Müdürlüğü  Planlanan ve Gerçekleşen Faaliyetler</vt:lpstr>
      <vt:lpstr>MANAS ÜNİVERSİTESİ  ‘’EĞİTİM ÖĞRETİM VE UYGULAMA KOMPLEKSİ ‘’  GENEL  GELİŞİM  GRAFİĞİ – 2014 / 2015</vt:lpstr>
      <vt:lpstr>MANAS ÜNİVERSİTESİ  ‘Spor Salonu Binası ve Açık Spor Tesisleri‘’  OCAK 2015</vt:lpstr>
      <vt:lpstr>MANAS ÜNİVERSİTESİ  ‘T.C. Milli Eğitim Bakanlığı Bişkek Türk İlkokul ve Ortaokulu Yapım İşi‘’  OCAK 2015</vt:lpstr>
      <vt:lpstr>Teknik İşler Müdürlüğü  Planlanan ve Gerçekleşen Faaliyetler</vt:lpstr>
      <vt:lpstr>Slide 8</vt:lpstr>
      <vt:lpstr>Slide 9</vt:lpstr>
      <vt:lpstr>2014 - 2015 İŞLETMEYE ALINAN TESİSLER ve DEVAM EDEN İŞLERİMİZ</vt:lpstr>
      <vt:lpstr>Slide 11</vt:lpstr>
      <vt:lpstr>Slide 12</vt:lpstr>
      <vt:lpstr>YAPI İŞLERİ DAİRESİ BAŞKANLIĞI</vt:lpstr>
    </vt:vector>
  </TitlesOfParts>
  <Company>KTMU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 İŞLEM DAİRESİ BAŞKANLIĞI</dc:title>
  <dc:creator>ömer ÖZKUL</dc:creator>
  <cp:lastModifiedBy>Rustam</cp:lastModifiedBy>
  <cp:revision>219</cp:revision>
  <dcterms:created xsi:type="dcterms:W3CDTF">2011-06-20T10:38:22Z</dcterms:created>
  <dcterms:modified xsi:type="dcterms:W3CDTF">2015-01-20T04:30:12Z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1619590</vt:lpwstr>
  </property>
  <property fmtid="{D5CDD505-2E9C-101B-9397-08002B2CF9AE}" name="NXPowerLiteSettings" pid="3">
    <vt:lpwstr>F7000400038000</vt:lpwstr>
  </property>
  <property fmtid="{D5CDD505-2E9C-101B-9397-08002B2CF9AE}" name="NXPowerLiteVersion" pid="4">
    <vt:lpwstr>D6.2.12</vt:lpwstr>
  </property>
</Properties>
</file>